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04" r:id="rId2"/>
    <p:sldMasterId id="2147483672" r:id="rId3"/>
    <p:sldMasterId id="2147483660" r:id="rId4"/>
    <p:sldMasterId id="2147483735" r:id="rId5"/>
  </p:sldMasterIdLst>
  <p:notesMasterIdLst>
    <p:notesMasterId r:id="rId20"/>
  </p:notesMasterIdLst>
  <p:handoutMasterIdLst>
    <p:handoutMasterId r:id="rId21"/>
  </p:handoutMasterIdLst>
  <p:sldIdLst>
    <p:sldId id="663" r:id="rId6"/>
    <p:sldId id="656" r:id="rId7"/>
    <p:sldId id="659" r:id="rId8"/>
    <p:sldId id="680" r:id="rId9"/>
    <p:sldId id="661" r:id="rId10"/>
    <p:sldId id="657" r:id="rId11"/>
    <p:sldId id="674" r:id="rId12"/>
    <p:sldId id="676" r:id="rId13"/>
    <p:sldId id="675" r:id="rId14"/>
    <p:sldId id="672" r:id="rId15"/>
    <p:sldId id="658" r:id="rId16"/>
    <p:sldId id="677" r:id="rId17"/>
    <p:sldId id="678" r:id="rId18"/>
    <p:sldId id="6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73E53B-0976-F549-5AE6-CEB204E5EE38}" name="Rachel Arnold" initials="RA" userId="S::rachel.arnold@acu.ac.uk::d630f27f-d3d0-4176-841d-00b13fe080c5" providerId="AD"/>
  <p188:author id="{F86C34A8-9B1B-7618-4531-7F046AFB25A2}" name="Evangeline Arethwala" initials="EA" userId="S::evangeline.arethwala@acu.ac.uk::034a9e27-ab3a-434a-aa75-3e8eb01ffb13" providerId="AD"/>
  <p188:author id="{0A4552D6-C784-B690-6F6E-E40B36D10058}" name="Kirsty Scott" initials="KS" userId="S::kirsty.scott@acu.ac.uk::cc2beaab-40fa-4bfc-905f-8f893a07151a" providerId="AD"/>
  <p188:author id="{E11591FD-7988-A2F0-6160-0212C6761F1A}" name="Celia Koenig" initials="CK" userId="S::celia.koenig@acu.ac.uk::17861e84-624f-44e1-b39d-584bcab26d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7F"/>
    <a:srgbClr val="10273B"/>
    <a:srgbClr val="FED100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71" autoAdjust="0"/>
  </p:normalViewPr>
  <p:slideViewPr>
    <p:cSldViewPr snapToGrid="0">
      <p:cViewPr varScale="1">
        <p:scale>
          <a:sx n="48" d="100"/>
          <a:sy n="48" d="100"/>
        </p:scale>
        <p:origin x="159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96BB9-F748-AB4A-B66C-E7C803051D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1593215" cy="34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6A729-39A0-9740-B915-DB3F9FA9BC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082585" y="0"/>
            <a:ext cx="1593215" cy="34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E2C7E-F6C0-1D46-A8B3-B280C0F486E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A3C12-C454-5849-B4B2-293F2C4117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514508"/>
            <a:ext cx="1593215" cy="3434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C3331-2CDC-4548-8C8F-C153165A22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082585" y="6514508"/>
            <a:ext cx="1593215" cy="3434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05309-EDAB-FB4F-9624-41E2D27F9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7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1593215" cy="855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082585" y="0"/>
            <a:ext cx="1593215" cy="8557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9E5AD-816C-2645-B5F4-E5A106B28B4E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278188" y="2132013"/>
            <a:ext cx="10233026" cy="5756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7665" y="8208280"/>
            <a:ext cx="2941320" cy="6715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16200398"/>
            <a:ext cx="1593215" cy="8557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082585" y="16200398"/>
            <a:ext cx="1593215" cy="8557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C9C76-6FE9-484A-9F22-9C48E3DC9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9C76-6FE9-484A-9F22-9C48E3DC96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9C76-6FE9-484A-9F22-9C48E3DC96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77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9C76-6FE9-484A-9F22-9C48E3DC96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9C76-6FE9-484A-9F22-9C48E3DC96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8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TLP activities have included; professional fellowship programme focussed on the specific topic (Girls’ Education; Clean Energy, Air &amp; Oceans, LGBT+ Rights), ACEF funding, internal staff disability confidence training, disability support package, website and application route accessibility audit, appointing additional agencies for specific application routes.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9C76-6FE9-484A-9F22-9C48E3DC96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7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6750" y="2055020"/>
            <a:ext cx="6408000" cy="2387600"/>
          </a:xfr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750" y="4442620"/>
            <a:ext cx="6408000" cy="1655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3" b="17848"/>
          <a:stretch/>
        </p:blipFill>
        <p:spPr>
          <a:xfrm>
            <a:off x="6970611" y="1045029"/>
            <a:ext cx="5221389" cy="581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666000"/>
            <a:ext cx="3657143" cy="1115429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1DC126-9ED3-4243-BE4B-1EAE665F86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For the lives we can lead</a:t>
            </a:r>
          </a:p>
        </p:txBody>
      </p:sp>
    </p:spTree>
    <p:extLst>
      <p:ext uri="{BB962C8B-B14F-4D97-AF65-F5344CB8AC3E}">
        <p14:creationId xmlns:p14="http://schemas.microsoft.com/office/powerpoint/2010/main" val="4238177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108612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5163" y="1638000"/>
            <a:ext cx="5354638" cy="90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962" y="2538000"/>
            <a:ext cx="5353200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49974" y="1638000"/>
            <a:ext cx="5376025" cy="90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199" y="2538000"/>
            <a:ext cx="5353799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26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56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4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6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49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05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1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39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83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0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CF605B-FA69-2241-9EC7-F0D6EFFA7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-162" r="68959" b="83"/>
          <a:stretch/>
        </p:blipFill>
        <p:spPr>
          <a:xfrm>
            <a:off x="2594937" y="0"/>
            <a:ext cx="6989426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002631"/>
            <a:ext cx="10861200" cy="2852737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29D45-D020-4142-9E6E-65BC562610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8800" y="5598000"/>
            <a:ext cx="295429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3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48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75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47664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A89C3-5D5E-4D6F-A572-58E1C7447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999" y="1638000"/>
            <a:ext cx="47663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BB6FEC-045B-40FE-9BA8-F34975D1EE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6400" y="-1537200"/>
            <a:ext cx="66492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picture, then crop to circle shape</a:t>
            </a:r>
          </a:p>
        </p:txBody>
      </p:sp>
    </p:spTree>
    <p:extLst>
      <p:ext uri="{BB962C8B-B14F-4D97-AF65-F5344CB8AC3E}">
        <p14:creationId xmlns:p14="http://schemas.microsoft.com/office/powerpoint/2010/main" val="837454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F80F6D-C701-4EFA-A442-55F98E418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00" y="5641200"/>
            <a:ext cx="2719737" cy="95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C3BFA4-E727-43AF-8F92-891001CDF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84"/>
          <a:stretch/>
        </p:blipFill>
        <p:spPr>
          <a:xfrm>
            <a:off x="2928680" y="241833"/>
            <a:ext cx="6600645" cy="6374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002631"/>
            <a:ext cx="10861200" cy="2852737"/>
          </a:xfrm>
        </p:spPr>
        <p:txBody>
          <a:bodyPr anchor="ctr"/>
          <a:lstStyle>
            <a:lvl1pPr algn="ctr">
              <a:defRPr sz="60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‘Quote’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277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108612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5163" y="1638000"/>
            <a:ext cx="5354638" cy="90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962" y="2538000"/>
            <a:ext cx="5353200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49974" y="1638000"/>
            <a:ext cx="5376025" cy="90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199" y="2538000"/>
            <a:ext cx="5353799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479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x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986765-ECB1-5E47-BCFF-3FFFE29DB6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7238" y="2160000"/>
            <a:ext cx="2880000" cy="2880000"/>
            <a:chOff x="449179" y="2281286"/>
            <a:chExt cx="2301846" cy="2301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40677B-DE60-674F-9548-AEF143405E8D}"/>
                </a:ext>
              </a:extLst>
            </p:cNvPr>
            <p:cNvSpPr/>
            <p:nvPr/>
          </p:nvSpPr>
          <p:spPr>
            <a:xfrm>
              <a:off x="536510" y="2382137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CAA68B-59F4-AC46-9AA9-C6204B089C23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0599B4-AAD4-1645-96C1-624E0559F1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57219" y="2160000"/>
            <a:ext cx="2880000" cy="2880000"/>
            <a:chOff x="449179" y="2281286"/>
            <a:chExt cx="2301846" cy="23018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0C2517-AAB2-1142-8D65-24DE7AB3B121}"/>
                </a:ext>
              </a:extLst>
            </p:cNvPr>
            <p:cNvSpPr/>
            <p:nvPr/>
          </p:nvSpPr>
          <p:spPr>
            <a:xfrm>
              <a:off x="535304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2F1B90-A93E-944C-A4D8-CDF788ECE01B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F9B036-53EA-F24F-858D-601427C605EF}"/>
              </a:ext>
            </a:extLst>
          </p:cNvPr>
          <p:cNvGrpSpPr/>
          <p:nvPr userDrawn="1"/>
        </p:nvGrpSpPr>
        <p:grpSpPr>
          <a:xfrm>
            <a:off x="8647200" y="2160000"/>
            <a:ext cx="2880000" cy="2880000"/>
            <a:chOff x="449179" y="2281286"/>
            <a:chExt cx="2301846" cy="23018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5FAD1E-5105-FF48-B32D-8AEE4E63C63D}"/>
                </a:ext>
              </a:extLst>
            </p:cNvPr>
            <p:cNvSpPr/>
            <p:nvPr/>
          </p:nvSpPr>
          <p:spPr>
            <a:xfrm>
              <a:off x="545937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58949B-57CD-E542-B155-D69CDD184F50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78D2F-90C7-494C-A735-C796AEF94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8102" y="2707780"/>
            <a:ext cx="1800000" cy="1800000"/>
          </a:xfrm>
        </p:spPr>
        <p:txBody>
          <a:bodyPr anchor="ctr">
            <a:noAutofit/>
          </a:bodyPr>
          <a:lstStyle>
            <a:lvl1pPr algn="l"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2000">
                <a:solidFill>
                  <a:schemeClr val="tx2"/>
                </a:solidFill>
                <a:latin typeface="+mn-lt"/>
              </a:defRPr>
            </a:lvl3pPr>
            <a:lvl4pP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A52A9F-7443-4735-8808-A3C79F3E8F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6574" y="2707780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8BADD4-68EC-411E-881A-A18FE9850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93898" y="2695985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1D036-E007-4F63-A504-15259EA90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00" y="5641200"/>
            <a:ext cx="2719737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6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6750" y="2055020"/>
            <a:ext cx="6408000" cy="2387600"/>
          </a:xfr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750" y="4442620"/>
            <a:ext cx="6408000" cy="1655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4D72B-FB9E-40F3-BCEB-A184183EE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752449"/>
            <a:ext cx="3095784" cy="1085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0C79E-1CAA-47CD-A261-53D39E713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01"/>
          <a:stretch/>
        </p:blipFill>
        <p:spPr>
          <a:xfrm>
            <a:off x="7352955" y="1992142"/>
            <a:ext cx="4750377" cy="47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CFD33-24E8-46FA-A274-A55EEC306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00" y="5641200"/>
            <a:ext cx="2727711" cy="95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BF0D35-1A40-456A-9B8C-DD2FF4D09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01"/>
          <a:stretch/>
        </p:blipFill>
        <p:spPr>
          <a:xfrm>
            <a:off x="3125585" y="184272"/>
            <a:ext cx="6389707" cy="6349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002631"/>
            <a:ext cx="10861200" cy="2852737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667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843D51-0126-4A5D-A06A-2D9DF3E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B740EF-F5B7-4F57-BBAB-A22D3DBE6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000" y="1638000"/>
            <a:ext cx="10861200" cy="360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620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843D51-0126-4A5D-A06A-2D9DF3E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E33E2-5A3E-43A3-B5FF-FA791F63C2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000" y="1638000"/>
            <a:ext cx="10861200" cy="900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E5BAB-39EF-4399-BAFA-BFE5F58B7B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000" y="2538000"/>
            <a:ext cx="10861200" cy="2870866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10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843D51-0126-4A5D-A06A-2D9DF3E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B740EF-F5B7-4F57-BBAB-A22D3DBE6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000" y="1638000"/>
            <a:ext cx="10861200" cy="360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54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67968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4B86B5-9620-4A63-A73D-938CF0DB09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999" y="1638000"/>
            <a:ext cx="67967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B77810-599F-48AB-A789-74338AD868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31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47664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A89C3-5D5E-4D6F-A572-58E1C7447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999" y="1638000"/>
            <a:ext cx="47663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BB6FEC-045B-40FE-9BA8-F34975D1EE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6400" y="-1537200"/>
            <a:ext cx="66492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picture, then crop to circle shape</a:t>
            </a:r>
          </a:p>
        </p:txBody>
      </p:sp>
    </p:spTree>
    <p:extLst>
      <p:ext uri="{BB962C8B-B14F-4D97-AF65-F5344CB8AC3E}">
        <p14:creationId xmlns:p14="http://schemas.microsoft.com/office/powerpoint/2010/main" val="407410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948826-6A19-4A61-B92F-D8EA98EAA6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32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9D7F-309D-4C25-8450-4C8A554F3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800" y="1638000"/>
            <a:ext cx="10861200" cy="3600000"/>
          </a:xfrm>
          <a:solidFill>
            <a:schemeClr val="bg1">
              <a:alpha val="65000"/>
            </a:schemeClr>
          </a:solidFill>
        </p:spPr>
        <p:txBody>
          <a:bodyPr lIns="180000" tIns="90000" rIns="180000" b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57822-C4B1-4D6A-8BD7-E1C838AFE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65000"/>
            </a:schemeClr>
          </a:solidFill>
        </p:spPr>
        <p:txBody>
          <a:bodyPr lIns="180000" tIns="90000" rIns="180000" bIns="90000"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48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x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986765-ECB1-5E47-BCFF-3FFFE29DB6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7238" y="2160000"/>
            <a:ext cx="2880000" cy="2880000"/>
            <a:chOff x="449179" y="2281286"/>
            <a:chExt cx="2301846" cy="2301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40677B-DE60-674F-9548-AEF143405E8D}"/>
                </a:ext>
              </a:extLst>
            </p:cNvPr>
            <p:cNvSpPr/>
            <p:nvPr/>
          </p:nvSpPr>
          <p:spPr>
            <a:xfrm>
              <a:off x="536510" y="2382137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CAA68B-59F4-AC46-9AA9-C6204B089C23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0599B4-AAD4-1645-96C1-624E0559F1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57219" y="2160000"/>
            <a:ext cx="2880000" cy="2880000"/>
            <a:chOff x="449179" y="2281286"/>
            <a:chExt cx="2301846" cy="23018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0C2517-AAB2-1142-8D65-24DE7AB3B121}"/>
                </a:ext>
              </a:extLst>
            </p:cNvPr>
            <p:cNvSpPr/>
            <p:nvPr/>
          </p:nvSpPr>
          <p:spPr>
            <a:xfrm>
              <a:off x="535304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2F1B90-A93E-944C-A4D8-CDF788ECE01B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F9B036-53EA-F24F-858D-601427C605EF}"/>
              </a:ext>
            </a:extLst>
          </p:cNvPr>
          <p:cNvGrpSpPr/>
          <p:nvPr userDrawn="1"/>
        </p:nvGrpSpPr>
        <p:grpSpPr>
          <a:xfrm>
            <a:off x="8647200" y="2160000"/>
            <a:ext cx="2880000" cy="2880000"/>
            <a:chOff x="449179" y="2281286"/>
            <a:chExt cx="2301846" cy="23018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5FAD1E-5105-FF48-B32D-8AEE4E63C63D}"/>
                </a:ext>
              </a:extLst>
            </p:cNvPr>
            <p:cNvSpPr/>
            <p:nvPr/>
          </p:nvSpPr>
          <p:spPr>
            <a:xfrm>
              <a:off x="545937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58949B-57CD-E542-B155-D69CDD184F50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78D2F-90C7-494C-A735-C796AEF94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8102" y="2707780"/>
            <a:ext cx="1800000" cy="1800000"/>
          </a:xfrm>
        </p:spPr>
        <p:txBody>
          <a:bodyPr anchor="ctr">
            <a:noAutofit/>
          </a:bodyPr>
          <a:lstStyle>
            <a:lvl1pPr algn="l"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2000">
                <a:solidFill>
                  <a:schemeClr val="tx2"/>
                </a:solidFill>
                <a:latin typeface="+mn-lt"/>
              </a:defRPr>
            </a:lvl3pPr>
            <a:lvl4pP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A52A9F-7443-4735-8808-A3C79F3E8F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6574" y="2707780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8BADD4-68EC-411E-881A-A18FE9850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93898" y="2695985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1D036-E007-4F63-A504-15259EA90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00" y="5641200"/>
            <a:ext cx="2719737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15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F80F6D-C701-4EFA-A442-55F98E418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00" y="5641200"/>
            <a:ext cx="2719737" cy="95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C3BFA4-E727-43AF-8F92-891001CDF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84"/>
          <a:stretch/>
        </p:blipFill>
        <p:spPr>
          <a:xfrm>
            <a:off x="2928680" y="241833"/>
            <a:ext cx="6600645" cy="6374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002631"/>
            <a:ext cx="10861200" cy="2852737"/>
          </a:xfrm>
        </p:spPr>
        <p:txBody>
          <a:bodyPr anchor="ctr"/>
          <a:lstStyle>
            <a:lvl1pPr algn="ctr">
              <a:defRPr sz="60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‘Quote’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277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108612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5163" y="1638000"/>
            <a:ext cx="5354638" cy="90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962" y="2538000"/>
            <a:ext cx="5353200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49974" y="1638000"/>
            <a:ext cx="5376025" cy="90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199" y="2538000"/>
            <a:ext cx="5353799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098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6750" y="2055020"/>
            <a:ext cx="6408000" cy="2387600"/>
          </a:xfr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750" y="4442620"/>
            <a:ext cx="6408000" cy="1655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5A69CD-7FAE-48B7-B538-8FEAB2B31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99258"/>
            <a:ext cx="3404471" cy="1408746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0B93E1-ED19-4B6E-B90E-3855E7B36A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3" b="45559"/>
          <a:stretch/>
        </p:blipFill>
        <p:spPr>
          <a:xfrm>
            <a:off x="7908758" y="2405191"/>
            <a:ext cx="4283242" cy="48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002631"/>
            <a:ext cx="10861200" cy="2852737"/>
          </a:xfrm>
        </p:spPr>
        <p:txBody>
          <a:bodyPr anchor="ctr"/>
          <a:lstStyle>
            <a:lvl1pPr algn="ctr">
              <a:defRPr sz="6000" b="0"/>
            </a:lvl1pPr>
          </a:lstStyle>
          <a:p>
            <a:r>
              <a:rPr lang="en-US"/>
              <a:t>SECTION TITLE</a:t>
            </a:r>
            <a:endParaRPr lang="en-GB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F73B47A-CDB6-4DE5-908B-AEF749BCE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586" y="5425769"/>
            <a:ext cx="2670077" cy="11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7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843D51-0126-4A5D-A06A-2D9DF3E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B740EF-F5B7-4F57-BBAB-A22D3DBE6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000" y="1638000"/>
            <a:ext cx="10861200" cy="36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620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843D51-0126-4A5D-A06A-2D9DF3E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E33E2-5A3E-43A3-B5FF-FA791F63C2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000" y="1638000"/>
            <a:ext cx="10861200" cy="900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E5BAB-39EF-4399-BAFA-BFE5F58B7B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000" y="2538000"/>
            <a:ext cx="10861200" cy="2870866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10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B843D51-0126-4A5D-A06A-2D9DF3E4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E33E2-5A3E-43A3-B5FF-FA791F63C2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000" y="1638000"/>
            <a:ext cx="10861200" cy="900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E5BAB-39EF-4399-BAFA-BFE5F58B7B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000" y="2538000"/>
            <a:ext cx="10861200" cy="2870866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891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67968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4B86B5-9620-4A63-A73D-938CF0DB09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999" y="1638000"/>
            <a:ext cx="67967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B77810-599F-48AB-A789-74338AD868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31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47664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A89C3-5D5E-4D6F-A572-58E1C7447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999" y="1638000"/>
            <a:ext cx="47663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BB6FEC-045B-40FE-9BA8-F34975D1EE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6400" y="-1537200"/>
            <a:ext cx="66492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picture, then crop to circle shape</a:t>
            </a:r>
          </a:p>
        </p:txBody>
      </p:sp>
    </p:spTree>
    <p:extLst>
      <p:ext uri="{BB962C8B-B14F-4D97-AF65-F5344CB8AC3E}">
        <p14:creationId xmlns:p14="http://schemas.microsoft.com/office/powerpoint/2010/main" val="407410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948826-6A19-4A61-B92F-D8EA98EAA6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32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9D7F-309D-4C25-8450-4C8A554F3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800" y="1638000"/>
            <a:ext cx="10861200" cy="3600000"/>
          </a:xfrm>
          <a:solidFill>
            <a:schemeClr val="bg1">
              <a:alpha val="65000"/>
            </a:schemeClr>
          </a:solidFill>
        </p:spPr>
        <p:txBody>
          <a:bodyPr lIns="180000" tIns="90000" rIns="180000" bIns="9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57822-C4B1-4D6A-8BD7-E1C838AFE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65000"/>
            </a:schemeClr>
          </a:solidFill>
        </p:spPr>
        <p:txBody>
          <a:bodyPr lIns="180000" tIns="90000" rIns="180000" bIns="90000"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48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x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986765-ECB1-5E47-BCFF-3FFFE29DB6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7238" y="2160000"/>
            <a:ext cx="2880000" cy="2880000"/>
            <a:chOff x="449179" y="2281286"/>
            <a:chExt cx="2301846" cy="2301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40677B-DE60-674F-9548-AEF143405E8D}"/>
                </a:ext>
              </a:extLst>
            </p:cNvPr>
            <p:cNvSpPr/>
            <p:nvPr/>
          </p:nvSpPr>
          <p:spPr>
            <a:xfrm>
              <a:off x="536510" y="2382137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CAA68B-59F4-AC46-9AA9-C6204B089C23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0599B4-AAD4-1645-96C1-624E0559F1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57219" y="2160000"/>
            <a:ext cx="2880000" cy="2880000"/>
            <a:chOff x="449179" y="2281286"/>
            <a:chExt cx="2301846" cy="23018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0C2517-AAB2-1142-8D65-24DE7AB3B121}"/>
                </a:ext>
              </a:extLst>
            </p:cNvPr>
            <p:cNvSpPr/>
            <p:nvPr/>
          </p:nvSpPr>
          <p:spPr>
            <a:xfrm>
              <a:off x="535304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2F1B90-A93E-944C-A4D8-CDF788ECE01B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F9B036-53EA-F24F-858D-601427C605EF}"/>
              </a:ext>
            </a:extLst>
          </p:cNvPr>
          <p:cNvGrpSpPr/>
          <p:nvPr userDrawn="1"/>
        </p:nvGrpSpPr>
        <p:grpSpPr>
          <a:xfrm>
            <a:off x="8647200" y="2160000"/>
            <a:ext cx="2880000" cy="2880000"/>
            <a:chOff x="449179" y="2281286"/>
            <a:chExt cx="2301846" cy="23018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5FAD1E-5105-FF48-B32D-8AEE4E63C63D}"/>
                </a:ext>
              </a:extLst>
            </p:cNvPr>
            <p:cNvSpPr/>
            <p:nvPr/>
          </p:nvSpPr>
          <p:spPr>
            <a:xfrm>
              <a:off x="545937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58949B-57CD-E542-B155-D69CDD184F50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78D2F-90C7-494C-A735-C796AEF94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8102" y="2707780"/>
            <a:ext cx="1800000" cy="1800000"/>
          </a:xfrm>
        </p:spPr>
        <p:txBody>
          <a:bodyPr anchor="ctr">
            <a:noAutofit/>
          </a:bodyPr>
          <a:lstStyle>
            <a:lvl1pPr algn="l"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2000">
                <a:solidFill>
                  <a:schemeClr val="tx2"/>
                </a:solidFill>
                <a:latin typeface="+mn-lt"/>
              </a:defRPr>
            </a:lvl3pPr>
            <a:lvl4pP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A52A9F-7443-4735-8808-A3C79F3E8F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6574" y="2707780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8BADD4-68EC-411E-881A-A18FE9850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93898" y="2695985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A48763-74EF-4EAD-9031-1D622D9DD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814" y="5490341"/>
            <a:ext cx="2670077" cy="11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15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002631"/>
            <a:ext cx="10861200" cy="2852737"/>
          </a:xfrm>
        </p:spPr>
        <p:txBody>
          <a:bodyPr anchor="ctr"/>
          <a:lstStyle>
            <a:lvl1pPr algn="ctr">
              <a:defRPr sz="60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‘Quote’</a:t>
            </a:r>
            <a:endParaRPr lang="en-GB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7E096F-81AE-450F-9CFF-532994A44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814" y="5490341"/>
            <a:ext cx="2670077" cy="11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77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108612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5163" y="1638000"/>
            <a:ext cx="5354638" cy="90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962" y="2538000"/>
            <a:ext cx="5353200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49974" y="1638000"/>
            <a:ext cx="5376025" cy="90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199" y="2538000"/>
            <a:ext cx="5353799" cy="2872143"/>
          </a:xfrm>
          <a:prstGeom prst="rect">
            <a:avLst/>
          </a:prstGeo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09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67968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C67C5-7883-42B0-A74A-26EB6C96D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00" y="5598000"/>
            <a:ext cx="2954294" cy="90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4B86B5-9620-4A63-A73D-938CF0DB09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999" y="1638000"/>
            <a:ext cx="67967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B77810-599F-48AB-A789-74338AD868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7600" y="0"/>
            <a:ext cx="40644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018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62800"/>
            <a:ext cx="4766400" cy="12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6A89C3-5D5E-4D6F-A572-58E1C7447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5999" y="1638000"/>
            <a:ext cx="47663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BB6FEC-045B-40FE-9BA8-F34975D1EE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6400" y="-1537200"/>
            <a:ext cx="66492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picture, then crop to circle shape</a:t>
            </a:r>
          </a:p>
        </p:txBody>
      </p:sp>
    </p:spTree>
    <p:extLst>
      <p:ext uri="{BB962C8B-B14F-4D97-AF65-F5344CB8AC3E}">
        <p14:creationId xmlns:p14="http://schemas.microsoft.com/office/powerpoint/2010/main" val="74950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948826-6A19-4A61-B92F-D8EA98EAA6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3200" cy="68580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E2C55-FB6C-42D8-A194-7F31166C8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00" y="5598000"/>
            <a:ext cx="2954294" cy="900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9D7F-309D-4C25-8450-4C8A554F3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800" y="1638000"/>
            <a:ext cx="10861200" cy="3600000"/>
          </a:xfrm>
          <a:solidFill>
            <a:schemeClr val="bg1">
              <a:alpha val="65000"/>
            </a:schemeClr>
          </a:solidFill>
        </p:spPr>
        <p:txBody>
          <a:bodyPr lIns="180000" tIns="90000" rIns="180000" bIns="9000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57822-C4B1-4D6A-8BD7-E1C838AFE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1">
              <a:alpha val="65000"/>
            </a:schemeClr>
          </a:solidFill>
        </p:spPr>
        <p:txBody>
          <a:bodyPr lIns="180000" tIns="90000" rIns="180000" bIns="90000"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42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x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00" y="5598000"/>
            <a:ext cx="2954294" cy="90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986765-ECB1-5E47-BCFF-3FFFE29DB6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7238" y="2160000"/>
            <a:ext cx="2880000" cy="2880000"/>
            <a:chOff x="449179" y="2281286"/>
            <a:chExt cx="2301846" cy="2301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40677B-DE60-674F-9548-AEF143405E8D}"/>
                </a:ext>
              </a:extLst>
            </p:cNvPr>
            <p:cNvSpPr/>
            <p:nvPr/>
          </p:nvSpPr>
          <p:spPr>
            <a:xfrm>
              <a:off x="536510" y="2382137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CAA68B-59F4-AC46-9AA9-C6204B089C23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0599B4-AAD4-1645-96C1-624E0559F1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57219" y="2160000"/>
            <a:ext cx="2880000" cy="2880000"/>
            <a:chOff x="449179" y="2281286"/>
            <a:chExt cx="2301846" cy="23018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0C2517-AAB2-1142-8D65-24DE7AB3B121}"/>
                </a:ext>
              </a:extLst>
            </p:cNvPr>
            <p:cNvSpPr/>
            <p:nvPr/>
          </p:nvSpPr>
          <p:spPr>
            <a:xfrm>
              <a:off x="535304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2F1B90-A93E-944C-A4D8-CDF788ECE01B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F9B036-53EA-F24F-858D-601427C605EF}"/>
              </a:ext>
            </a:extLst>
          </p:cNvPr>
          <p:cNvGrpSpPr/>
          <p:nvPr userDrawn="1"/>
        </p:nvGrpSpPr>
        <p:grpSpPr>
          <a:xfrm>
            <a:off x="8647200" y="2160000"/>
            <a:ext cx="2880000" cy="2880000"/>
            <a:chOff x="449179" y="2281286"/>
            <a:chExt cx="2301846" cy="23018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5FAD1E-5105-FF48-B32D-8AEE4E63C63D}"/>
                </a:ext>
              </a:extLst>
            </p:cNvPr>
            <p:cNvSpPr/>
            <p:nvPr/>
          </p:nvSpPr>
          <p:spPr>
            <a:xfrm>
              <a:off x="545937" y="2372710"/>
              <a:ext cx="2112580" cy="2112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58949B-57CD-E542-B155-D69CDD184F50}"/>
                </a:ext>
              </a:extLst>
            </p:cNvPr>
            <p:cNvSpPr/>
            <p:nvPr/>
          </p:nvSpPr>
          <p:spPr>
            <a:xfrm>
              <a:off x="449179" y="2281286"/>
              <a:ext cx="2301846" cy="2301846"/>
            </a:xfrm>
            <a:prstGeom prst="ellipse">
              <a:avLst/>
            </a:prstGeom>
            <a:noFill/>
            <a:ln w="19050">
              <a:solidFill>
                <a:srgbClr val="FED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78D2F-90C7-494C-A735-C796AEF94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8102" y="2707780"/>
            <a:ext cx="1800000" cy="1800000"/>
          </a:xfrm>
        </p:spPr>
        <p:txBody>
          <a:bodyPr anchor="ctr">
            <a:noAutofit/>
          </a:bodyPr>
          <a:lstStyle>
            <a:lvl1pPr algn="l">
              <a:defRPr sz="2000">
                <a:solidFill>
                  <a:schemeClr val="tx2"/>
                </a:solidFill>
                <a:latin typeface="+mn-lt"/>
              </a:defRPr>
            </a:lvl1pPr>
            <a:lvl2pPr>
              <a:defRPr sz="2000">
                <a:solidFill>
                  <a:schemeClr val="tx2"/>
                </a:solidFill>
                <a:latin typeface="+mn-lt"/>
              </a:defRPr>
            </a:lvl2pPr>
            <a:lvl3pPr>
              <a:defRPr sz="2000">
                <a:solidFill>
                  <a:schemeClr val="tx2"/>
                </a:solidFill>
                <a:latin typeface="+mn-lt"/>
              </a:defRPr>
            </a:lvl3pPr>
            <a:lvl4pPr>
              <a:defRPr sz="2000">
                <a:solidFill>
                  <a:schemeClr val="tx2"/>
                </a:solidFill>
                <a:latin typeface="+mn-lt"/>
              </a:defRPr>
            </a:lvl4pPr>
            <a:lvl5pPr>
              <a:defRPr sz="20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A52A9F-7443-4735-8808-A3C79F3E8F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6574" y="2707780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8BADD4-68EC-411E-881A-A18FE9850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93898" y="2695985"/>
            <a:ext cx="1800000" cy="1800000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29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CF605B-FA69-2241-9EC7-F0D6EFFA7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-162" r="68959" b="83"/>
          <a:stretch/>
        </p:blipFill>
        <p:spPr>
          <a:xfrm>
            <a:off x="2594937" y="0"/>
            <a:ext cx="6989426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000" y="2002631"/>
            <a:ext cx="10861200" cy="2852737"/>
          </a:xfrm>
        </p:spPr>
        <p:txBody>
          <a:bodyPr anchor="ctr"/>
          <a:lstStyle>
            <a:lvl1pPr algn="ctr">
              <a:defRPr sz="60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‘Quote’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8AFC8-BB01-49E4-ADE4-FABC622BD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8800" y="5598000"/>
            <a:ext cx="295429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4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97" y="5598000"/>
            <a:ext cx="2954291" cy="900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5210E-0A51-41A3-94A8-93FFA5652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6000" y="6296400"/>
            <a:ext cx="288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800"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GB"/>
              <a:t>For the lives we can lead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B1FF48-E720-4018-BE47-0D4D91FC1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000" y="1638000"/>
            <a:ext cx="10861200" cy="36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88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723" r:id="rId6"/>
    <p:sldLayoutId id="2147483679" r:id="rId7"/>
    <p:sldLayoutId id="2147483719" r:id="rId8"/>
    <p:sldLayoutId id="2147483681" r:id="rId9"/>
    <p:sldLayoutId id="2147483720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None/>
        <a:defRPr lang="en-GB" sz="3600" b="0" i="0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800" indent="-2268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B1FF48-E720-4018-BE47-0D4D91FC1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000" y="1638000"/>
            <a:ext cx="10861200" cy="36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2BAF1-AF5D-4059-B587-B093AA9BC9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543" y="5640170"/>
            <a:ext cx="2730657" cy="9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9" r:id="rId2"/>
    <p:sldLayoutId id="2147483682" r:id="rId3"/>
    <p:sldLayoutId id="2147483680" r:id="rId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None/>
        <a:defRPr lang="en-GB" sz="3600" b="0" i="0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800" indent="-2268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B1FF48-E720-4018-BE47-0D4D91FC1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000" y="1638000"/>
            <a:ext cx="10861200" cy="36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2BAF1-AF5D-4059-B587-B093AA9BC97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543" y="5640170"/>
            <a:ext cx="2730657" cy="9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33" r:id="rId9"/>
    <p:sldLayoutId id="2147483670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None/>
        <a:defRPr lang="en-GB" sz="3600" b="0" i="0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800" indent="-2268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000" y="262800"/>
            <a:ext cx="10861200" cy="12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B1FF48-E720-4018-BE47-0D4D91FC1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000" y="1638000"/>
            <a:ext cx="10861200" cy="36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  <a:endParaRPr lang="en-GB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17596860-71BD-4F33-A500-9476942295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03" y="5487166"/>
            <a:ext cx="2670077" cy="11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None/>
        <a:defRPr lang="en-GB" sz="3600" b="0" i="0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800" indent="-2268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lumni@cscuk.org.u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4784C78-D544-91CB-4A96-1267EC483810}"/>
              </a:ext>
            </a:extLst>
          </p:cNvPr>
          <p:cNvSpPr/>
          <p:nvPr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CCCAC63-2C78-6D43-BD90-6CC54E3EB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97" y="5500280"/>
            <a:ext cx="3389453" cy="963246"/>
          </a:xfrm>
          <a:prstGeom prst="rect">
            <a:avLst/>
          </a:prstGeom>
        </p:spPr>
      </p:pic>
      <p:pic>
        <p:nvPicPr>
          <p:cNvPr id="4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B88C006-6076-77C1-CA99-528AA4D86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209" y="5679312"/>
            <a:ext cx="3437681" cy="929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899AF-25C1-DF37-A965-CE81E4109F0D}"/>
              </a:ext>
            </a:extLst>
          </p:cNvPr>
          <p:cNvSpPr txBox="1"/>
          <p:nvPr/>
        </p:nvSpPr>
        <p:spPr>
          <a:xfrm>
            <a:off x="693712" y="1807347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CSC Mentoring Programme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1A5CC-2339-3DB1-2694-AFC4351C5C63}"/>
              </a:ext>
            </a:extLst>
          </p:cNvPr>
          <p:cNvSpPr txBox="1"/>
          <p:nvPr/>
        </p:nvSpPr>
        <p:spPr>
          <a:xfrm>
            <a:off x="1837978" y="2649917"/>
            <a:ext cx="90233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Post-scholarship mentoring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5B59C-1E8B-3ACC-ECE5-1117D1E1778D}"/>
              </a:ext>
            </a:extLst>
          </p:cNvPr>
          <p:cNvSpPr txBox="1"/>
          <p:nvPr/>
        </p:nvSpPr>
        <p:spPr>
          <a:xfrm>
            <a:off x="4025590" y="3824868"/>
            <a:ext cx="388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August 2023</a:t>
            </a:r>
          </a:p>
        </p:txBody>
      </p:sp>
    </p:spTree>
    <p:extLst>
      <p:ext uri="{BB962C8B-B14F-4D97-AF65-F5344CB8AC3E}">
        <p14:creationId xmlns:p14="http://schemas.microsoft.com/office/powerpoint/2010/main" val="41798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19451" y="479547"/>
            <a:ext cx="5781378" cy="648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Support and resources</a:t>
            </a:r>
          </a:p>
          <a:p>
            <a:endParaRPr lang="en-US" sz="3200" b="1" dirty="0">
              <a:solidFill>
                <a:srgbClr val="002B7F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Wellbeing resources for continuing Scholars: </a:t>
            </a:r>
            <a:r>
              <a:rPr lang="en-GB" b="1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cscuk.fcdo.gov.uk/student-wellbeing/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B7F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Resources for personal and professional development for completing/completed Scholars: </a:t>
            </a:r>
            <a:r>
              <a:rPr lang="en-GB" b="1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cscuk.fcdo.gov.uk/resources-for-personal-and-professional-development-for-alumni/</a:t>
            </a:r>
          </a:p>
          <a:p>
            <a:endParaRPr lang="en-GB" dirty="0">
              <a:solidFill>
                <a:srgbClr val="002B7F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Handbook resources: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Effective communication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Providing constructive feedback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Making the most of the final weeks</a:t>
            </a:r>
          </a:p>
          <a:p>
            <a:pPr lvl="1"/>
            <a:endParaRPr lang="en-GB" dirty="0">
              <a:solidFill>
                <a:srgbClr val="002B7F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Quick tips sheets to guide topics: </a:t>
            </a:r>
            <a:r>
              <a:rPr lang="en-GB" b="1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cscuk.fcdo.gov.uk/mentoring-programme-resources/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B7F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CSC Alumni Network</a:t>
            </a:r>
          </a:p>
          <a:p>
            <a:pPr>
              <a:lnSpc>
                <a:spcPts val="4400"/>
              </a:lnSpc>
            </a:pPr>
            <a:endParaRPr lang="en-US" sz="3200" b="1" dirty="0">
              <a:solidFill>
                <a:srgbClr val="002B7F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33523" y="984076"/>
            <a:ext cx="455437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pc="10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C8CD171-8822-4DEB-6B03-D5508208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D1F00B5-E36B-D7C3-EDBE-592641D6B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80" y="851995"/>
            <a:ext cx="2915440" cy="436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08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>
            <a:extLst>
              <a:ext uri="{FF2B5EF4-FFF2-40B4-BE49-F238E27FC236}">
                <a16:creationId xmlns:a16="http://schemas.microsoft.com/office/drawing/2014/main" id="{CBE5158F-6DBE-45EC-2374-EB27EF3B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6525116" y="1813499"/>
            <a:ext cx="5099383" cy="329893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5949036" y="0"/>
            <a:ext cx="6293372" cy="69258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32769" y="637594"/>
            <a:ext cx="5389318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CSC Alumni Network opportunities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country events and alumni associations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in Action webinar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Community Engagement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CSC Research Impact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Publications: Common Knowledge magazine, The Common Room, development impact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visit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cscuk.fcdo.gov.uk/alumni/</a:t>
            </a:r>
          </a:p>
        </p:txBody>
      </p:sp>
      <p:pic>
        <p:nvPicPr>
          <p:cNvPr id="9" name="Picture 9" descr="Application&#10;&#10;Description automatically generated">
            <a:extLst>
              <a:ext uri="{FF2B5EF4-FFF2-40B4-BE49-F238E27FC236}">
                <a16:creationId xmlns:a16="http://schemas.microsoft.com/office/drawing/2014/main" id="{90240415-35C7-4B01-9658-B84CB9576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39" r="30403" b="-654"/>
          <a:stretch/>
        </p:blipFill>
        <p:spPr>
          <a:xfrm>
            <a:off x="6201682" y="707271"/>
            <a:ext cx="2003265" cy="2605920"/>
          </a:xfrm>
          <a:prstGeom prst="rect">
            <a:avLst/>
          </a:prstGeom>
        </p:spPr>
      </p:pic>
      <p:pic>
        <p:nvPicPr>
          <p:cNvPr id="10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1379C8A-FFBB-8150-687A-0B4F10A2E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209" y="5679312"/>
            <a:ext cx="3437681" cy="929741"/>
          </a:xfrm>
          <a:prstGeom prst="rect">
            <a:avLst/>
          </a:prstGeom>
        </p:spPr>
      </p:pic>
      <p:pic>
        <p:nvPicPr>
          <p:cNvPr id="5" name="Picture 4" descr="A poster for a webinar&#10;&#10;Description automatically generated">
            <a:extLst>
              <a:ext uri="{FF2B5EF4-FFF2-40B4-BE49-F238E27FC236}">
                <a16:creationId xmlns:a16="http://schemas.microsoft.com/office/drawing/2014/main" id="{21E1A42B-3D91-D97F-2FC4-4FB89FEB8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20" y="707270"/>
            <a:ext cx="3687738" cy="2605919"/>
          </a:xfrm>
          <a:prstGeom prst="rect">
            <a:avLst/>
          </a:prstGeom>
        </p:spPr>
      </p:pic>
      <p:pic>
        <p:nvPicPr>
          <p:cNvPr id="7" name="Picture 6" descr="A close-up of a group of umbrellas&#10;&#10;Description automatically generated">
            <a:extLst>
              <a:ext uri="{FF2B5EF4-FFF2-40B4-BE49-F238E27FC236}">
                <a16:creationId xmlns:a16="http://schemas.microsoft.com/office/drawing/2014/main" id="{E37BA887-A1B9-471D-F872-3265CFA97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14" y="3544810"/>
            <a:ext cx="3944983" cy="20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19451" y="479547"/>
            <a:ext cx="5781378" cy="581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Taking your mentoring skills further</a:t>
            </a:r>
          </a:p>
          <a:p>
            <a:endParaRPr lang="en-US" sz="3200" b="1" dirty="0">
              <a:solidFill>
                <a:srgbClr val="002B7F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Understanding challenges facing new alumni and young development professionals and how you can support them</a:t>
            </a:r>
          </a:p>
          <a:p>
            <a:endParaRPr lang="en-GB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Changing the nature of your mentoring role to career development and supporting high quality research</a:t>
            </a:r>
          </a:p>
          <a:p>
            <a:endParaRPr lang="en-GB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Utilising your insider knowledge on sectors, desired employer skills, the current job market</a:t>
            </a:r>
          </a:p>
          <a:p>
            <a:endParaRPr lang="en-GB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Developing new mentoring skills or refine existing skills</a:t>
            </a:r>
          </a:p>
          <a:p>
            <a:endParaRPr lang="en-US" sz="3200" dirty="0">
              <a:solidFill>
                <a:srgbClr val="002B7F"/>
              </a:solidFill>
              <a:ea typeface="+mn-lt"/>
              <a:cs typeface="+mn-lt"/>
            </a:endParaRPr>
          </a:p>
          <a:p>
            <a:pPr>
              <a:lnSpc>
                <a:spcPts val="4400"/>
              </a:lnSpc>
            </a:pPr>
            <a:endParaRPr lang="en-US" sz="3200" b="1" dirty="0">
              <a:solidFill>
                <a:srgbClr val="002B7F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635402" y="734119"/>
            <a:ext cx="520719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endParaRPr lang="en-GB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pc="10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C8CD171-8822-4DEB-6B03-D5508208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8C281D0-ED1A-D4AB-AD9E-A607BAF1A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65" y="1822908"/>
            <a:ext cx="3910277" cy="26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98628" y="0"/>
            <a:ext cx="6293372" cy="687572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5"/>
          <p:cNvSpPr txBox="1"/>
          <p:nvPr/>
        </p:nvSpPr>
        <p:spPr>
          <a:xfrm>
            <a:off x="6096000" y="858701"/>
            <a:ext cx="4606922" cy="100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Evaluation</a:t>
            </a:r>
            <a:endParaRPr lang="en-US" sz="32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ts val="4400"/>
              </a:lnSpc>
            </a:pPr>
            <a:endParaRPr lang="en-US" sz="3200" b="1" dirty="0">
              <a:solidFill>
                <a:srgbClr val="002B7F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86675" y="608935"/>
            <a:ext cx="499773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Programme evaluation</a:t>
            </a:r>
          </a:p>
          <a:p>
            <a:endParaRPr lang="en-US" sz="3200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Final feedback survey in December and post-4 </a:t>
            </a:r>
            <a:r>
              <a:rPr lang="en-US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months survey</a:t>
            </a:r>
            <a:endParaRPr lang="en-US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Keep us updated on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Share your experiences to promote the </a:t>
            </a:r>
            <a:r>
              <a:rPr lang="en-US" dirty="0" err="1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programme</a:t>
            </a:r>
            <a:r>
              <a:rPr lang="en-US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to future participants</a:t>
            </a:r>
          </a:p>
          <a:p>
            <a:endParaRPr lang="en-US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Encourage your Mentee to become a Mentor</a:t>
            </a:r>
          </a:p>
        </p:txBody>
      </p:sp>
      <p:pic>
        <p:nvPicPr>
          <p:cNvPr id="10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1379C8A-FFBB-8150-687A-0B4F10A2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209" y="5679312"/>
            <a:ext cx="3437681" cy="929741"/>
          </a:xfrm>
          <a:prstGeom prst="rect">
            <a:avLst/>
          </a:prstGeom>
        </p:spPr>
      </p:pic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248AED-6FF3-671A-10EB-057CD3003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9899" r="9578"/>
          <a:stretch/>
        </p:blipFill>
        <p:spPr>
          <a:xfrm>
            <a:off x="477519" y="1913861"/>
            <a:ext cx="500584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0" y="2587128"/>
            <a:ext cx="5781378" cy="100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B7F"/>
                </a:solidFill>
                <a:latin typeface="Arial"/>
                <a:ea typeface="+mn-lt"/>
                <a:cs typeface="Arial"/>
              </a:rPr>
              <a:t>Any questions? </a:t>
            </a:r>
            <a:endParaRPr lang="en-US" sz="3200" dirty="0">
              <a:solidFill>
                <a:srgbClr val="002B7F"/>
              </a:solidFill>
              <a:ea typeface="+mn-lt"/>
              <a:cs typeface="+mn-lt"/>
            </a:endParaRPr>
          </a:p>
          <a:p>
            <a:pPr>
              <a:lnSpc>
                <a:spcPts val="4400"/>
              </a:lnSpc>
            </a:pPr>
            <a:endParaRPr lang="en-US" sz="3200" b="1" dirty="0">
              <a:solidFill>
                <a:srgbClr val="002B7F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35762" y="2445326"/>
            <a:ext cx="52071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Contact the CSC Alumni Team at: </a:t>
            </a:r>
            <a:r>
              <a:rPr lang="en-GB" sz="2400" dirty="0" err="1">
                <a:solidFill>
                  <a:schemeClr val="bg1"/>
                </a:solidFill>
                <a:latin typeface="Arial"/>
                <a:ea typeface="+mn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alumni@cscuk.org.uk</a:t>
            </a:r>
            <a:endParaRPr lang="en-GB" sz="2400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endParaRPr lang="en-GB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pc="10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C8CD171-8822-4DEB-6B03-D550820830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4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>
            <a:extLst>
              <a:ext uri="{FF2B5EF4-FFF2-40B4-BE49-F238E27FC236}">
                <a16:creationId xmlns:a16="http://schemas.microsoft.com/office/drawing/2014/main" id="{CBE5158F-6DBE-45EC-2374-EB27EF3B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6525116" y="1813499"/>
            <a:ext cx="5099383" cy="329893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5934260" y="0"/>
            <a:ext cx="6257740" cy="687572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TextBox 5"/>
          <p:cNvSpPr txBox="1"/>
          <p:nvPr/>
        </p:nvSpPr>
        <p:spPr>
          <a:xfrm>
            <a:off x="6456280" y="546009"/>
            <a:ext cx="5781378" cy="150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dirty="0">
              <a:solidFill>
                <a:srgbClr val="002B7F"/>
              </a:solidFill>
              <a:ea typeface="+mn-lt"/>
              <a:cs typeface="+mn-lt"/>
            </a:endParaRPr>
          </a:p>
          <a:p>
            <a:endParaRPr lang="en-US" sz="3200" b="1" dirty="0">
              <a:solidFill>
                <a:srgbClr val="002B7F"/>
              </a:solidFill>
              <a:latin typeface="Arial"/>
              <a:ea typeface="+mn-lt"/>
              <a:cs typeface="Arial"/>
            </a:endParaRPr>
          </a:p>
          <a:p>
            <a:pPr>
              <a:lnSpc>
                <a:spcPts val="4400"/>
              </a:lnSpc>
            </a:pPr>
            <a:endParaRPr lang="en-US" sz="3200" b="1" dirty="0">
              <a:solidFill>
                <a:srgbClr val="002B7F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D3B24-4DCD-9C59-AE44-BD4961F50F95}"/>
              </a:ext>
            </a:extLst>
          </p:cNvPr>
          <p:cNvSpPr txBox="1"/>
          <p:nvPr/>
        </p:nvSpPr>
        <p:spPr>
          <a:xfrm>
            <a:off x="6172441" y="702648"/>
            <a:ext cx="5781378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2B7F"/>
                </a:solidFill>
                <a:latin typeface="Arial"/>
                <a:cs typeface="Arial"/>
              </a:rPr>
              <a:t>Session overview</a:t>
            </a:r>
          </a:p>
          <a:p>
            <a:endParaRPr lang="en-US" sz="2400" dirty="0">
              <a:solidFill>
                <a:srgbClr val="002B7F"/>
              </a:solidFill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solidFill>
                  <a:srgbClr val="002B7F"/>
                </a:solidFill>
                <a:latin typeface="Arial"/>
                <a:cs typeface="Arial"/>
              </a:rPr>
              <a:t>What is post-scholarship mentoring?</a:t>
            </a:r>
          </a:p>
          <a:p>
            <a:pPr marL="342900" indent="-342900">
              <a:buFont typeface="Arial,Sans-Serif"/>
              <a:buChar char="•"/>
            </a:pPr>
            <a:endParaRPr lang="en-US" dirty="0">
              <a:solidFill>
                <a:srgbClr val="002B7F"/>
              </a:solidFill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solidFill>
                  <a:srgbClr val="002B7F"/>
                </a:solidFill>
                <a:latin typeface="Arial"/>
                <a:cs typeface="Arial"/>
              </a:rPr>
              <a:t>Role of Mentors</a:t>
            </a:r>
          </a:p>
          <a:p>
            <a:pPr marL="342900" indent="-342900">
              <a:buFont typeface="Arial,Sans-Serif"/>
              <a:buChar char="•"/>
            </a:pPr>
            <a:endParaRPr lang="en-US" dirty="0">
              <a:solidFill>
                <a:srgbClr val="002B7F"/>
              </a:solidFill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solidFill>
                  <a:srgbClr val="002B7F"/>
                </a:solidFill>
                <a:latin typeface="Arial"/>
                <a:cs typeface="Arial"/>
              </a:rPr>
              <a:t>Type of support Mentees may request</a:t>
            </a:r>
          </a:p>
          <a:p>
            <a:pPr marL="342900" indent="-342900">
              <a:buFont typeface="Arial,Sans-Serif"/>
              <a:buChar char="•"/>
            </a:pPr>
            <a:endParaRPr lang="en-US" dirty="0">
              <a:solidFill>
                <a:srgbClr val="002B7F"/>
              </a:solidFill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solidFill>
                  <a:srgbClr val="002B7F"/>
                </a:solidFill>
                <a:latin typeface="Arial"/>
                <a:cs typeface="Arial"/>
              </a:rPr>
              <a:t>Support and resources available</a:t>
            </a:r>
          </a:p>
          <a:p>
            <a:pPr marL="342900" indent="-342900">
              <a:buFont typeface="Arial,Sans-Serif"/>
              <a:buChar char="•"/>
            </a:pPr>
            <a:endParaRPr lang="en-US" dirty="0">
              <a:solidFill>
                <a:srgbClr val="002B7F"/>
              </a:solidFill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solidFill>
                  <a:srgbClr val="002B7F"/>
                </a:solidFill>
                <a:latin typeface="Arial"/>
                <a:cs typeface="Arial"/>
              </a:rPr>
              <a:t>Benefits to Mentors</a:t>
            </a:r>
          </a:p>
          <a:p>
            <a:pPr marL="342900" indent="-342900">
              <a:buFont typeface="Arial,Sans-Serif"/>
              <a:buChar char="•"/>
            </a:pPr>
            <a:endParaRPr lang="en-US" dirty="0">
              <a:solidFill>
                <a:srgbClr val="002B7F"/>
              </a:solidFill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solidFill>
                  <a:srgbClr val="002B7F"/>
                </a:solidFill>
                <a:latin typeface="Arial"/>
                <a:cs typeface="Arial"/>
              </a:rPr>
              <a:t>Evaluation</a:t>
            </a:r>
          </a:p>
          <a:p>
            <a:pPr marL="342900" indent="-342900">
              <a:buFont typeface="Arial,Sans-Serif"/>
              <a:buChar char="•"/>
            </a:pPr>
            <a:endParaRPr lang="en-US" dirty="0">
              <a:solidFill>
                <a:srgbClr val="002B7F"/>
              </a:solidFill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solidFill>
                  <a:srgbClr val="002B7F"/>
                </a:solidFill>
                <a:latin typeface="Arial"/>
                <a:cs typeface="Arial"/>
              </a:rPr>
              <a:t>Q&amp;A </a:t>
            </a:r>
          </a:p>
          <a:p>
            <a:pPr>
              <a:buChar char="•"/>
            </a:pPr>
            <a:endParaRPr lang="en-US" dirty="0">
              <a:solidFill>
                <a:srgbClr val="002B7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latin typeface="Arial"/>
                <a:cs typeface="Segoe UI"/>
              </a:rPr>
              <a:t>​</a:t>
            </a:r>
          </a:p>
        </p:txBody>
      </p:sp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0516B2F-70B3-E89B-48AB-9193F075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209" y="5679312"/>
            <a:ext cx="3437681" cy="929741"/>
          </a:xfrm>
          <a:prstGeom prst="rect">
            <a:avLst/>
          </a:prstGeom>
        </p:spPr>
      </p:pic>
      <p:pic>
        <p:nvPicPr>
          <p:cNvPr id="6" name="Picture 5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BB4CAC83-95BC-2DDA-1DF2-702CDE90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31670"/>
            <a:ext cx="4683831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19" y="-2923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CE443D3-A054-D50F-20B1-86780F105F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A7598-78F0-B049-739F-0810F5209B20}"/>
              </a:ext>
            </a:extLst>
          </p:cNvPr>
          <p:cNvSpPr txBox="1"/>
          <p:nvPr/>
        </p:nvSpPr>
        <p:spPr>
          <a:xfrm>
            <a:off x="389018" y="574291"/>
            <a:ext cx="54422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B7F"/>
                </a:solidFill>
                <a:latin typeface="Arial"/>
                <a:cs typeface="Arial"/>
              </a:rPr>
              <a:t>What is post-scholarship mentoring?</a:t>
            </a:r>
          </a:p>
          <a:p>
            <a:endParaRPr lang="en-GB" sz="2400" dirty="0">
              <a:solidFill>
                <a:srgbClr val="002B7F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cs typeface="Arial"/>
              </a:rPr>
              <a:t>October-December 2023</a:t>
            </a:r>
          </a:p>
          <a:p>
            <a:endParaRPr lang="en-GB" dirty="0">
              <a:solidFill>
                <a:srgbClr val="002B7F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cs typeface="Arial"/>
              </a:rPr>
              <a:t>Master’s Mentees return home between July-October</a:t>
            </a:r>
          </a:p>
          <a:p>
            <a:endParaRPr lang="en-GB" dirty="0">
              <a:solidFill>
                <a:srgbClr val="002B7F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cs typeface="Arial"/>
              </a:rPr>
              <a:t>Doctoral Mentees continue studies</a:t>
            </a:r>
          </a:p>
          <a:p>
            <a:endParaRPr lang="en-GB" dirty="0">
              <a:solidFill>
                <a:srgbClr val="002B7F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cs typeface="Arial"/>
              </a:rPr>
              <a:t>Understanding the change in the type of support needed during this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B7F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/>
                <a:cs typeface="Arial"/>
              </a:rPr>
              <a:t>Looking to the end of the formal mentoring </a:t>
            </a: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A person and person holding up a sign&#10;&#10;Description automatically generated">
            <a:extLst>
              <a:ext uri="{FF2B5EF4-FFF2-40B4-BE49-F238E27FC236}">
                <a16:creationId xmlns:a16="http://schemas.microsoft.com/office/drawing/2014/main" id="{3253B6C2-FEDA-E265-BEBD-4D7C4206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08" y="822959"/>
            <a:ext cx="3750444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5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0619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CE443D3-A054-D50F-20B1-86780F105F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A7598-78F0-B049-739F-0810F5209B20}"/>
              </a:ext>
            </a:extLst>
          </p:cNvPr>
          <p:cNvSpPr txBox="1"/>
          <p:nvPr/>
        </p:nvSpPr>
        <p:spPr>
          <a:xfrm>
            <a:off x="1789831" y="2608831"/>
            <a:ext cx="5442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B7F"/>
                </a:solidFill>
                <a:latin typeface="Arial"/>
                <a:cs typeface="Arial"/>
              </a:rPr>
              <a:t>Panel discussion</a:t>
            </a:r>
          </a:p>
          <a:p>
            <a:endParaRPr lang="en-GB" sz="2400" dirty="0">
              <a:solidFill>
                <a:srgbClr val="002B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15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>
            <a:extLst>
              <a:ext uri="{FF2B5EF4-FFF2-40B4-BE49-F238E27FC236}">
                <a16:creationId xmlns:a16="http://schemas.microsoft.com/office/drawing/2014/main" id="{CBE5158F-6DBE-45EC-2374-EB27EF3B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6525116" y="1813499"/>
            <a:ext cx="5099383" cy="329893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5934260" y="-6264"/>
            <a:ext cx="6263025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18129" y="603610"/>
            <a:ext cx="550963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rial"/>
                <a:cs typeface="Arial"/>
              </a:rPr>
              <a:t>­</a:t>
            </a:r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Role of Mentors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1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B6D7FA-6A33-0F7D-2750-6B368F31F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209" y="5679312"/>
            <a:ext cx="3437681" cy="9297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8347FF-F9C3-15B7-7D0F-5827886D562B}"/>
              </a:ext>
            </a:extLst>
          </p:cNvPr>
          <p:cNvSpPr txBox="1"/>
          <p:nvPr/>
        </p:nvSpPr>
        <p:spPr>
          <a:xfrm>
            <a:off x="423746" y="1416205"/>
            <a:ext cx="49937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role as a Mentor may change: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 support and guidance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Employability queries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on goals and learning objectives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flexible approach to communication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 into different skills to support your Mentees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skills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problem-solving skills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support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skills development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SzPct val="80000"/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714D6E-A5D6-2668-1A8B-020D77E2C763}"/>
              </a:ext>
            </a:extLst>
          </p:cNvPr>
          <p:cNvSpPr txBox="1"/>
          <p:nvPr/>
        </p:nvSpPr>
        <p:spPr>
          <a:xfrm>
            <a:off x="6175083" y="1416205"/>
            <a:ext cx="5781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new boundaries: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can/cannot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B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and frequency of communication: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zones may change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Mentee commitments (work, family)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In-person opportunities for some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rgbClr val="002B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on your own experiences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wish someone had told you at this stage?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95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19" y="-2923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19451" y="454613"/>
            <a:ext cx="578137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2B7F"/>
                </a:solidFill>
                <a:latin typeface="Arial"/>
                <a:cs typeface="Arial"/>
              </a:rPr>
              <a:t>Supporting Master’s Mentees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23309" y="454613"/>
            <a:ext cx="483258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topics for consideration with your Mentee: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to return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Reverse culture shock, settling back into routines, wellbeing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to return to previous 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Employability skills and advice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new skills and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Utilising their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development impact</a:t>
            </a:r>
          </a:p>
          <a:p>
            <a:endParaRPr lang="en-US" spc="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C8CD171-8822-4DEB-6B03-D5508208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  <p:pic>
        <p:nvPicPr>
          <p:cNvPr id="6" name="Picture 5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692291C8-4EAF-B224-B2DA-225CF08BD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" y="1767568"/>
            <a:ext cx="4366541" cy="33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70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>
            <a:extLst>
              <a:ext uri="{FF2B5EF4-FFF2-40B4-BE49-F238E27FC236}">
                <a16:creationId xmlns:a16="http://schemas.microsoft.com/office/drawing/2014/main" id="{CBE5158F-6DBE-45EC-2374-EB27EF3B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6525116" y="1813499"/>
            <a:ext cx="5099383" cy="329893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5934260" y="-6264"/>
            <a:ext cx="6263025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11488" y="740635"/>
            <a:ext cx="521949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Employability skills and advice</a:t>
            </a:r>
          </a:p>
          <a:p>
            <a:endParaRPr lang="en-GB" b="1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clarity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and professional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their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personal brand</a:t>
            </a:r>
          </a:p>
          <a:p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1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B6D7FA-6A33-0F7D-2750-6B368F31F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209" y="5679312"/>
            <a:ext cx="3437681" cy="929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7F103-29D8-3BE9-6215-F70D5C2EE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551" y="489480"/>
            <a:ext cx="3438442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8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19" y="-2923"/>
            <a:ext cx="6222919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19451" y="479547"/>
            <a:ext cx="578137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B7F"/>
                </a:solidFill>
                <a:latin typeface="Arial"/>
                <a:cs typeface="Arial"/>
              </a:rPr>
              <a:t>Supporting Doctoral Mentees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28864" y="386124"/>
            <a:ext cx="5352245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topics for consideration with your Mentee: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skills needed to move further in their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professional and academic networks to support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Communicating research to a general audience, stakeholders, and potential funders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skills and knowledge from year 1 into future years of their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Seeking wider research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development impact beyond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Wellbeing</a:t>
            </a:r>
            <a:endParaRPr lang="en-US" spc="10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C8CD171-8822-4DEB-6B03-D5508208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41229" y="5693510"/>
            <a:ext cx="3414661" cy="917690"/>
          </a:xfrm>
          <a:prstGeom prst="rect">
            <a:avLst/>
          </a:prstGeom>
        </p:spPr>
      </p:pic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77E8454-A49F-AD64-158B-FF6CE79F8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951460"/>
            <a:ext cx="5102192" cy="268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0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>
            <a:extLst>
              <a:ext uri="{FF2B5EF4-FFF2-40B4-BE49-F238E27FC236}">
                <a16:creationId xmlns:a16="http://schemas.microsoft.com/office/drawing/2014/main" id="{CBE5158F-6DBE-45EC-2374-EB27EF3B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6525116" y="1813499"/>
            <a:ext cx="5099383" cy="329893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5934260" y="-6264"/>
            <a:ext cx="6263025" cy="686861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221348" y="740635"/>
            <a:ext cx="5509634" cy="3354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/>
                <a:cs typeface="Arial"/>
              </a:rPr>
              <a:t>Advancing and communicating research</a:t>
            </a:r>
          </a:p>
          <a:p>
            <a:endParaRPr lang="en-GB" sz="3200" b="1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skills for different audiences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global research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impact beyond academia</a:t>
            </a:r>
          </a:p>
          <a:p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1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B6D7FA-6A33-0F7D-2750-6B368F31F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209" y="5679312"/>
            <a:ext cx="3437681" cy="929741"/>
          </a:xfrm>
          <a:prstGeom prst="rect">
            <a:avLst/>
          </a:prstGeom>
        </p:spPr>
      </p:pic>
      <p:pic>
        <p:nvPicPr>
          <p:cNvPr id="6" name="Picture 5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1D32CC26-E73D-9C99-69F6-D8DCFDDF53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r="39069"/>
          <a:stretch/>
        </p:blipFill>
        <p:spPr>
          <a:xfrm>
            <a:off x="7355966" y="1134471"/>
            <a:ext cx="3437681" cy="41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54135"/>
      </p:ext>
    </p:extLst>
  </p:cSld>
  <p:clrMapOvr>
    <a:masterClrMapping/>
  </p:clrMapOvr>
</p:sld>
</file>

<file path=ppt/theme/theme1.xml><?xml version="1.0" encoding="utf-8"?>
<a:theme xmlns:a="http://schemas.openxmlformats.org/drawingml/2006/main" name="2_ACU">
  <a:themeElements>
    <a:clrScheme name="ACU March 2019">
      <a:dk1>
        <a:sysClr val="windowText" lastClr="000000"/>
      </a:dk1>
      <a:lt1>
        <a:sysClr val="window" lastClr="FFFFFF"/>
      </a:lt1>
      <a:dk2>
        <a:srgbClr val="10273B"/>
      </a:dk2>
      <a:lt2>
        <a:srgbClr val="EAE1DC"/>
      </a:lt2>
      <a:accent1>
        <a:srgbClr val="10273B"/>
      </a:accent1>
      <a:accent2>
        <a:srgbClr val="FFCD00"/>
      </a:accent2>
      <a:accent3>
        <a:srgbClr val="E34757"/>
      </a:accent3>
      <a:accent4>
        <a:srgbClr val="53BDBE"/>
      </a:accent4>
      <a:accent5>
        <a:srgbClr val="A969A8"/>
      </a:accent5>
      <a:accent6>
        <a:srgbClr val="FFFFFF"/>
      </a:accent6>
      <a:hlink>
        <a:srgbClr val="0000FF"/>
      </a:hlink>
      <a:folHlink>
        <a:srgbClr val="800080"/>
      </a:folHlink>
    </a:clrScheme>
    <a:fontScheme name="ACU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U presentation" id="{5D6B39D7-B4CE-4D8F-BD06-6A883BDADAB9}" vid="{B7D8E17E-56D8-4D91-8A2A-8BCDC11BA8C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CU">
  <a:themeElements>
    <a:clrScheme name="ACU March 2019">
      <a:dk1>
        <a:sysClr val="windowText" lastClr="000000"/>
      </a:dk1>
      <a:lt1>
        <a:sysClr val="window" lastClr="FFFFFF"/>
      </a:lt1>
      <a:dk2>
        <a:srgbClr val="10273B"/>
      </a:dk2>
      <a:lt2>
        <a:srgbClr val="EAE1DC"/>
      </a:lt2>
      <a:accent1>
        <a:srgbClr val="10273B"/>
      </a:accent1>
      <a:accent2>
        <a:srgbClr val="FFCD00"/>
      </a:accent2>
      <a:accent3>
        <a:srgbClr val="E34757"/>
      </a:accent3>
      <a:accent4>
        <a:srgbClr val="53BDBE"/>
      </a:accent4>
      <a:accent5>
        <a:srgbClr val="A969A8"/>
      </a:accent5>
      <a:accent6>
        <a:srgbClr val="FFFFFF"/>
      </a:accent6>
      <a:hlink>
        <a:srgbClr val="0000FF"/>
      </a:hlink>
      <a:folHlink>
        <a:srgbClr val="800080"/>
      </a:folHlink>
    </a:clrScheme>
    <a:fontScheme name="ACU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ECS Presentation Template  -  Read-Only" id="{FAA3FF76-25B2-4471-A2A0-8BAAF227453B}" vid="{5B0AB396-5C91-424D-BAFD-91AAADF14656}"/>
    </a:ext>
  </a:extLst>
</a:theme>
</file>

<file path=ppt/theme/theme4.xml><?xml version="1.0" encoding="utf-8"?>
<a:theme xmlns:a="http://schemas.openxmlformats.org/drawingml/2006/main" name="2_ACU">
  <a:themeElements>
    <a:clrScheme name="ACU March 2019">
      <a:dk1>
        <a:sysClr val="windowText" lastClr="000000"/>
      </a:dk1>
      <a:lt1>
        <a:sysClr val="window" lastClr="FFFFFF"/>
      </a:lt1>
      <a:dk2>
        <a:srgbClr val="10273B"/>
      </a:dk2>
      <a:lt2>
        <a:srgbClr val="EAE1DC"/>
      </a:lt2>
      <a:accent1>
        <a:srgbClr val="10273B"/>
      </a:accent1>
      <a:accent2>
        <a:srgbClr val="FFCD00"/>
      </a:accent2>
      <a:accent3>
        <a:srgbClr val="E34757"/>
      </a:accent3>
      <a:accent4>
        <a:srgbClr val="53BDBE"/>
      </a:accent4>
      <a:accent5>
        <a:srgbClr val="A969A8"/>
      </a:accent5>
      <a:accent6>
        <a:srgbClr val="FFFFFF"/>
      </a:accent6>
      <a:hlink>
        <a:srgbClr val="0000FF"/>
      </a:hlink>
      <a:folHlink>
        <a:srgbClr val="800080"/>
      </a:folHlink>
    </a:clrScheme>
    <a:fontScheme name="ACU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ECS Presentation Template v2.potx" id="{26C620E1-FA23-4B97-950E-807A2C0A82D1}" vid="{14ABD857-6526-43DE-BDEF-753027EED326}"/>
    </a:ext>
  </a:extLst>
</a:theme>
</file>

<file path=ppt/theme/theme5.xml><?xml version="1.0" encoding="utf-8"?>
<a:theme xmlns:a="http://schemas.openxmlformats.org/drawingml/2006/main" name="2_ACU">
  <a:themeElements>
    <a:clrScheme name="ACU March 2019">
      <a:dk1>
        <a:sysClr val="windowText" lastClr="000000"/>
      </a:dk1>
      <a:lt1>
        <a:sysClr val="window" lastClr="FFFFFF"/>
      </a:lt1>
      <a:dk2>
        <a:srgbClr val="10273B"/>
      </a:dk2>
      <a:lt2>
        <a:srgbClr val="EAE1DC"/>
      </a:lt2>
      <a:accent1>
        <a:srgbClr val="10273B"/>
      </a:accent1>
      <a:accent2>
        <a:srgbClr val="FFCD00"/>
      </a:accent2>
      <a:accent3>
        <a:srgbClr val="E34757"/>
      </a:accent3>
      <a:accent4>
        <a:srgbClr val="53BDBE"/>
      </a:accent4>
      <a:accent5>
        <a:srgbClr val="A969A8"/>
      </a:accent5>
      <a:accent6>
        <a:srgbClr val="FFFFFF"/>
      </a:accent6>
      <a:hlink>
        <a:srgbClr val="0000FF"/>
      </a:hlink>
      <a:folHlink>
        <a:srgbClr val="800080"/>
      </a:folHlink>
    </a:clrScheme>
    <a:fontScheme name="ACU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ECS Presentation Template  -  Read-Only" id="{FAA3FF76-25B2-4471-A2A0-8BAAF227453B}" vid="{5B0AB396-5C91-424D-BAFD-91AAADF1465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623</Words>
  <Application>Microsoft Office PowerPoint</Application>
  <PresentationFormat>Widescreen</PresentationFormat>
  <Paragraphs>163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Arial,Sans-Serif</vt:lpstr>
      <vt:lpstr>Calibri</vt:lpstr>
      <vt:lpstr>Courier New</vt:lpstr>
      <vt:lpstr>Tahoma</vt:lpstr>
      <vt:lpstr>2_ACU</vt:lpstr>
      <vt:lpstr>2_Office Theme</vt:lpstr>
      <vt:lpstr>2_ACU</vt:lpstr>
      <vt:lpstr>2_ACU</vt:lpstr>
      <vt:lpstr>2_ACU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BETTER WORLD THROUGH HIGHER EDUCATION</dc:title>
  <dc:creator>Rachel Arnold</dc:creator>
  <cp:lastModifiedBy>Evangeline Arethwala</cp:lastModifiedBy>
  <cp:revision>53</cp:revision>
  <cp:lastPrinted>1601-01-01T00:00:00Z</cp:lastPrinted>
  <dcterms:created xsi:type="dcterms:W3CDTF">2020-07-15T11:40:46Z</dcterms:created>
  <dcterms:modified xsi:type="dcterms:W3CDTF">2023-08-18T12:07:28Z</dcterms:modified>
  <cp:contentStatus/>
</cp:coreProperties>
</file>