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4"/>
    <p:sldMasterId id="2147483648" r:id="rId5"/>
    <p:sldMasterId id="2147483672" r:id="rId6"/>
    <p:sldMasterId id="2147483764" r:id="rId7"/>
  </p:sldMasterIdLst>
  <p:notesMasterIdLst>
    <p:notesMasterId r:id="rId48"/>
  </p:notesMasterIdLst>
  <p:handoutMasterIdLst>
    <p:handoutMasterId r:id="rId49"/>
  </p:handoutMasterIdLst>
  <p:sldIdLst>
    <p:sldId id="256" r:id="rId8"/>
    <p:sldId id="260" r:id="rId9"/>
    <p:sldId id="262" r:id="rId10"/>
    <p:sldId id="259" r:id="rId11"/>
    <p:sldId id="257" r:id="rId12"/>
    <p:sldId id="272" r:id="rId13"/>
    <p:sldId id="264" r:id="rId14"/>
    <p:sldId id="337" r:id="rId15"/>
    <p:sldId id="296" r:id="rId16"/>
    <p:sldId id="298" r:id="rId17"/>
    <p:sldId id="269" r:id="rId18"/>
    <p:sldId id="299" r:id="rId19"/>
    <p:sldId id="301" r:id="rId20"/>
    <p:sldId id="300" r:id="rId21"/>
    <p:sldId id="302" r:id="rId22"/>
    <p:sldId id="303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24" r:id="rId31"/>
    <p:sldId id="305" r:id="rId32"/>
    <p:sldId id="307" r:id="rId33"/>
    <p:sldId id="318" r:id="rId34"/>
    <p:sldId id="274" r:id="rId35"/>
    <p:sldId id="275" r:id="rId36"/>
    <p:sldId id="336" r:id="rId37"/>
    <p:sldId id="333" r:id="rId38"/>
    <p:sldId id="334" r:id="rId39"/>
    <p:sldId id="335" r:id="rId40"/>
    <p:sldId id="338" r:id="rId41"/>
    <p:sldId id="310" r:id="rId42"/>
    <p:sldId id="311" r:id="rId43"/>
    <p:sldId id="287" r:id="rId44"/>
    <p:sldId id="312" r:id="rId45"/>
    <p:sldId id="319" r:id="rId46"/>
    <p:sldId id="2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6C34A8-9B1B-7618-4531-7F046AFB25A2}" name="Evangeline Arethwala" initials="EA" userId="S::evangeline.arethwala@acu.ac.uk::034a9e27-ab3a-434a-aa75-3e8eb01ffb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90FDEF44-C526-4296-8F28-E4C486E6FECB}"/>
    <pc:docChg chg="undo addSld delSld modSld sldOrd addMainMaster">
      <pc:chgData name="Kirsty Scott" userId="cc2beaab-40fa-4bfc-905f-8f893a07151a" providerId="ADAL" clId="{90FDEF44-C526-4296-8F28-E4C486E6FECB}" dt="2025-03-21T15:10:33.996" v="30" actId="2696"/>
      <pc:docMkLst>
        <pc:docMk/>
      </pc:docMkLst>
      <pc:sldChg chg="del">
        <pc:chgData name="Kirsty Scott" userId="cc2beaab-40fa-4bfc-905f-8f893a07151a" providerId="ADAL" clId="{90FDEF44-C526-4296-8F28-E4C486E6FECB}" dt="2025-03-21T15:08:57.327" v="13" actId="2696"/>
        <pc:sldMkLst>
          <pc:docMk/>
          <pc:sldMk cId="3397938382" sldId="261"/>
        </pc:sldMkLst>
      </pc:sldChg>
      <pc:sldChg chg="del">
        <pc:chgData name="Kirsty Scott" userId="cc2beaab-40fa-4bfc-905f-8f893a07151a" providerId="ADAL" clId="{90FDEF44-C526-4296-8F28-E4C486E6FECB}" dt="2025-03-21T15:10:33.996" v="30" actId="2696"/>
        <pc:sldMkLst>
          <pc:docMk/>
          <pc:sldMk cId="1275038967" sldId="276"/>
        </pc:sldMkLst>
      </pc:sldChg>
      <pc:sldChg chg="add del">
        <pc:chgData name="Kirsty Scott" userId="cc2beaab-40fa-4bfc-905f-8f893a07151a" providerId="ADAL" clId="{90FDEF44-C526-4296-8F28-E4C486E6FECB}" dt="2025-03-21T15:08:18.254" v="12" actId="2696"/>
        <pc:sldMkLst>
          <pc:docMk/>
          <pc:sldMk cId="4125893165" sldId="332"/>
        </pc:sldMkLst>
      </pc:sldChg>
      <pc:sldChg chg="add">
        <pc:chgData name="Kirsty Scott" userId="cc2beaab-40fa-4bfc-905f-8f893a07151a" providerId="ADAL" clId="{90FDEF44-C526-4296-8F28-E4C486E6FECB}" dt="2025-03-21T15:07:19.384" v="3"/>
        <pc:sldMkLst>
          <pc:docMk/>
          <pc:sldMk cId="3663449073" sldId="333"/>
        </pc:sldMkLst>
      </pc:sldChg>
      <pc:sldChg chg="add">
        <pc:chgData name="Kirsty Scott" userId="cc2beaab-40fa-4bfc-905f-8f893a07151a" providerId="ADAL" clId="{90FDEF44-C526-4296-8F28-E4C486E6FECB}" dt="2025-03-21T15:07:19.420" v="5"/>
        <pc:sldMkLst>
          <pc:docMk/>
          <pc:sldMk cId="2406528934" sldId="334"/>
        </pc:sldMkLst>
      </pc:sldChg>
      <pc:sldChg chg="add">
        <pc:chgData name="Kirsty Scott" userId="cc2beaab-40fa-4bfc-905f-8f893a07151a" providerId="ADAL" clId="{90FDEF44-C526-4296-8F28-E4C486E6FECB}" dt="2025-03-21T15:07:19.454" v="7"/>
        <pc:sldMkLst>
          <pc:docMk/>
          <pc:sldMk cId="3700774051" sldId="335"/>
        </pc:sldMkLst>
      </pc:sldChg>
      <pc:sldChg chg="add ord">
        <pc:chgData name="Kirsty Scott" userId="cc2beaab-40fa-4bfc-905f-8f893a07151a" providerId="ADAL" clId="{90FDEF44-C526-4296-8F28-E4C486E6FECB}" dt="2025-03-21T15:08:06.480" v="11"/>
        <pc:sldMkLst>
          <pc:docMk/>
          <pc:sldMk cId="1611848870" sldId="336"/>
        </pc:sldMkLst>
      </pc:sldChg>
      <pc:sldChg chg="add">
        <pc:chgData name="Kirsty Scott" userId="cc2beaab-40fa-4bfc-905f-8f893a07151a" providerId="ADAL" clId="{90FDEF44-C526-4296-8F28-E4C486E6FECB}" dt="2025-03-21T15:09:15.837" v="15"/>
        <pc:sldMkLst>
          <pc:docMk/>
          <pc:sldMk cId="3967438578" sldId="337"/>
        </pc:sldMkLst>
      </pc:sldChg>
      <pc:sldChg chg="add del">
        <pc:chgData name="Kirsty Scott" userId="cc2beaab-40fa-4bfc-905f-8f893a07151a" providerId="ADAL" clId="{90FDEF44-C526-4296-8F28-E4C486E6FECB}" dt="2025-03-21T15:09:59.306" v="27" actId="27028"/>
        <pc:sldMkLst>
          <pc:docMk/>
          <pc:sldMk cId="1745293821" sldId="338"/>
        </pc:sldMkLst>
      </pc:sldChg>
      <pc:sldChg chg="add del">
        <pc:chgData name="Kirsty Scott" userId="cc2beaab-40fa-4bfc-905f-8f893a07151a" providerId="ADAL" clId="{90FDEF44-C526-4296-8F28-E4C486E6FECB}" dt="2025-03-21T15:09:21.237" v="18" actId="27028"/>
        <pc:sldMkLst>
          <pc:docMk/>
          <pc:sldMk cId="2285389581" sldId="338"/>
        </pc:sldMkLst>
      </pc:sldChg>
      <pc:sldChg chg="add">
        <pc:chgData name="Kirsty Scott" userId="cc2beaab-40fa-4bfc-905f-8f893a07151a" providerId="ADAL" clId="{90FDEF44-C526-4296-8F28-E4C486E6FECB}" dt="2025-03-21T15:10:18.325" v="29"/>
        <pc:sldMkLst>
          <pc:docMk/>
          <pc:sldMk cId="3982696665" sldId="338"/>
        </pc:sldMkLst>
      </pc:sldChg>
      <pc:sldChg chg="add del">
        <pc:chgData name="Kirsty Scott" userId="cc2beaab-40fa-4bfc-905f-8f893a07151a" providerId="ADAL" clId="{90FDEF44-C526-4296-8F28-E4C486E6FECB}" dt="2025-03-21T15:09:59.219" v="26" actId="27028"/>
        <pc:sldMkLst>
          <pc:docMk/>
          <pc:sldMk cId="4145855475" sldId="339"/>
        </pc:sldMkLst>
      </pc:sldChg>
      <pc:sldChg chg="add del">
        <pc:chgData name="Kirsty Scott" userId="cc2beaab-40fa-4bfc-905f-8f893a07151a" providerId="ADAL" clId="{90FDEF44-C526-4296-8F28-E4C486E6FECB}" dt="2025-03-21T15:09:56.829" v="25" actId="27028"/>
        <pc:sldMkLst>
          <pc:docMk/>
          <pc:sldMk cId="2134201046" sldId="340"/>
        </pc:sldMkLst>
      </pc:sldChg>
      <pc:sldMasterChg chg="add addSldLayout">
        <pc:chgData name="Kirsty Scott" userId="cc2beaab-40fa-4bfc-905f-8f893a07151a" providerId="ADAL" clId="{90FDEF44-C526-4296-8F28-E4C486E6FECB}" dt="2025-03-21T15:07:19.805" v="8" actId="27028"/>
        <pc:sldMasterMkLst>
          <pc:docMk/>
          <pc:sldMasterMk cId="3392052710" sldId="2147483764"/>
        </pc:sldMasterMkLst>
        <pc:sldLayoutChg chg="add">
          <pc:chgData name="Kirsty Scott" userId="cc2beaab-40fa-4bfc-905f-8f893a07151a" providerId="ADAL" clId="{90FDEF44-C526-4296-8F28-E4C486E6FECB}" dt="2025-03-21T15:07:19.333" v="0" actId="27028"/>
          <pc:sldLayoutMkLst>
            <pc:docMk/>
            <pc:sldMasterMk cId="3392052710" sldId="2147483764"/>
            <pc:sldLayoutMk cId="1823063396" sldId="2147483765"/>
          </pc:sldLayoutMkLst>
        </pc:sldLayoutChg>
        <pc:sldLayoutChg chg="add">
          <pc:chgData name="Kirsty Scott" userId="cc2beaab-40fa-4bfc-905f-8f893a07151a" providerId="ADAL" clId="{90FDEF44-C526-4296-8F28-E4C486E6FECB}" dt="2025-03-21T15:07:19.384" v="2" actId="27028"/>
          <pc:sldLayoutMkLst>
            <pc:docMk/>
            <pc:sldMasterMk cId="3392052710" sldId="2147483764"/>
            <pc:sldLayoutMk cId="397161327" sldId="2147483766"/>
          </pc:sldLayoutMkLst>
        </pc:sldLayoutChg>
        <pc:sldLayoutChg chg="add">
          <pc:chgData name="Kirsty Scott" userId="cc2beaab-40fa-4bfc-905f-8f893a07151a" providerId="ADAL" clId="{90FDEF44-C526-4296-8F28-E4C486E6FECB}" dt="2025-03-21T15:07:19.805" v="8" actId="27028"/>
          <pc:sldLayoutMkLst>
            <pc:docMk/>
            <pc:sldMasterMk cId="3392052710" sldId="2147483764"/>
            <pc:sldLayoutMk cId="3712922971" sldId="21474837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EC0CC-FC43-48DC-BFD1-E275EBBAF63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27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59F1-FC72-4971-8F35-F5AE47F6F75F}" type="slidenum">
              <a:rPr lang="en-ZM" smtClean="0"/>
              <a:t>22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72209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ed Problem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0C4AF9-7667-FB4B-AB06-DBA72B1FA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0" y="553097"/>
            <a:ext cx="10620000" cy="56470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Worked Problems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913AB8F-D02E-F942-BDBA-C5906CE9566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86000" y="1684962"/>
            <a:ext cx="10620000" cy="46178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3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AB60B2C-1155-2EEA-3CEE-33C88202B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1736320"/>
            <a:ext cx="11362765" cy="5647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Module 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03FDFF1-038C-59AC-ACAB-94EE75BD19E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86000" y="2374610"/>
            <a:ext cx="10620000" cy="4770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>
              <a:defRPr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sz="2000" b="1" i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Lesson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9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0329-8F70-FEA2-0640-4D6FE430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7289B-3E46-E752-C933-F7F08E461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AA84B-3CA4-6B81-5F11-526EAF34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881C-914C-4E4B-B02B-275B0AB076E4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A3A99-00DA-9E46-BCC6-D2E05D3E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1F9B7-E2A3-AD53-7634-44653846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ECDF-EE06-4176-A4F5-BE2E7A15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496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C6624-EB91-A4F7-76E1-0B7E1CCDC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784E8-5BCC-387C-7030-164E067C0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E8CF-7C61-B57F-507D-A2082EAD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881C-914C-4E4B-B02B-275B0AB076E4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CD62C-11CA-EFFB-E373-B63783D2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916A0-72C3-DEC0-9BDB-8B352F41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AECDF-EE06-4176-A4F5-BE2E7A15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024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668D-695C-4DD2-B5C0-42F806DB378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1475-72B9-4D67-AE27-EA27BC02D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22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668D-695C-4DD2-B5C0-42F806DB378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1475-72B9-4D67-AE27-EA27BC02D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1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668D-695C-4DD2-B5C0-42F806DB378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1475-72B9-4D67-AE27-EA27BC02D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6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735" r:id="rId7"/>
    <p:sldLayoutId id="2147483736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04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649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0A5D7-94B5-4C5E-E288-DFEF857D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D7580-9599-5783-0CF5-580BE9C0B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3EE86-DF89-83A9-F1B6-E02233F42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97881C-914C-4E4B-B02B-275B0AB076E4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FF79-E319-DD66-A7B6-86A0F1922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A3513-FD57-AE18-B3B0-7314BCF89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CAECDF-EE06-4176-A4F5-BE2E7A15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41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Z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668D-695C-4DD2-B5C0-42F806DB378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C71475-72B9-4D67-AE27-EA27BC02D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5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6" r:id="rId2"/>
    <p:sldLayoutId id="2147483765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DE900-4F15-3BA5-7B28-3919788406B8}"/>
              </a:ext>
            </a:extLst>
          </p:cNvPr>
          <p:cNvSpPr txBox="1"/>
          <p:nvPr/>
        </p:nvSpPr>
        <p:spPr>
          <a:xfrm>
            <a:off x="1538288" y="1913936"/>
            <a:ext cx="911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Alumni Association Leaders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F958891-2B51-FAAD-0996-7E0EDA3392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FDEBF-6139-6FD3-77E8-ABDBE78B70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Alumni associations: the essentials (cont.)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3EF37-CD04-7E5E-A8C6-ED5FAA61AB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4" y="1696721"/>
            <a:ext cx="5457825" cy="5062220"/>
          </a:xfrm>
        </p:spPr>
        <p:txBody>
          <a:bodyPr/>
          <a:lstStyle/>
          <a:p>
            <a:r>
              <a:rPr lang="en-GB"/>
              <a:t>Communication- how can members join or contact the alumni association?</a:t>
            </a:r>
          </a:p>
          <a:p>
            <a:r>
              <a:rPr lang="en-GB"/>
              <a:t>Membership eligibility and requirements</a:t>
            </a:r>
          </a:p>
          <a:p>
            <a:r>
              <a:rPr lang="en-GB"/>
              <a:t>National registration- formal or informal association</a:t>
            </a:r>
          </a:p>
        </p:txBody>
      </p:sp>
    </p:spTree>
    <p:extLst>
      <p:ext uri="{BB962C8B-B14F-4D97-AF65-F5344CB8AC3E}">
        <p14:creationId xmlns:p14="http://schemas.microsoft.com/office/powerpoint/2010/main" val="1953483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8C9E-F798-1C9C-170F-6D3E873D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Motivating members</a:t>
            </a:r>
          </a:p>
        </p:txBody>
      </p:sp>
    </p:spTree>
    <p:extLst>
      <p:ext uri="{BB962C8B-B14F-4D97-AF65-F5344CB8AC3E}">
        <p14:creationId xmlns:p14="http://schemas.microsoft.com/office/powerpoint/2010/main" val="13080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504F-5FA2-D244-6EA0-CC63967A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motivators to a joining a membership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F658E-2D19-6320-C843-A1306C397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Contributing to and feeling immersed in a community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BAED7-ADFB-04B4-6171-7EA42C70FD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7A12D-AB08-F55A-1A7B-A56FDB68B34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/>
              <a:t>Knowledge exchange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F5AD7-D65E-2AE1-D349-CA95677AD476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796F2D-8FE4-D3C9-FBDF-B234A25814D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Building personal and professional networks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4B1C3E-E694-138D-9AAB-F5A3DC1C0A8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32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B3980-E4BA-4921-A155-7BFA71A58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AD23-F19B-42BF-7198-D1B1289B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motivators to a joining a membership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7383-CF37-3090-976A-C816CD806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/>
              <a:t>Developing skills and knowledge not available elsewhere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E6B7A-11CB-F402-4ACA-1C210F4FD8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DFBB4-80E8-B583-DB87-A2E4BCFA05D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/>
              <a:t>Prestige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23F516-A7C1-888C-6AB5-2515BED61B7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FFB075-426F-C54A-1225-00EF79AC148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Volunteerism and community engagement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AA602C-4ED8-565A-AE63-AE4DB0E9DEA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26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9EDF7-0F60-AB9E-E530-164A6ACCF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4E6D-1B03-3BFF-0B66-02348EB9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Activity- Addressing membership motivations in association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754C3-1C83-9C30-4F98-FB725E648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262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In breakout groups, select 2-3 membership motivations (you can use those not listed!) and develop 2-3 association ‘offers’ which you feel would address these and attract members.</a:t>
            </a:r>
          </a:p>
          <a:p>
            <a:r>
              <a:rPr lang="en-GB"/>
              <a:t>You should consider:</a:t>
            </a:r>
          </a:p>
          <a:p>
            <a:pPr lvl="1"/>
            <a:r>
              <a:rPr lang="en-GB"/>
              <a:t>In what ways the ‘offer’ fulfils the motivation</a:t>
            </a:r>
          </a:p>
          <a:p>
            <a:pPr lvl="1"/>
            <a:r>
              <a:rPr lang="en-GB"/>
              <a:t>To what it would be valuable to the member</a:t>
            </a:r>
          </a:p>
          <a:p>
            <a:pPr lvl="1"/>
            <a:r>
              <a:rPr lang="en-GB"/>
              <a:t>How you will measure its success</a:t>
            </a:r>
          </a:p>
          <a:p>
            <a:pPr lvl="1"/>
            <a:r>
              <a:rPr lang="en-GB"/>
              <a:t>Could you realistically provide all these offers? If not, how will you select which ones to prioritise?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Nominate someone to make notes and report back to the main group.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solidFill>
                  <a:prstClr val="black"/>
                </a:solidFill>
                <a:latin typeface="Arial" panose="020B0604020202020204"/>
              </a:rPr>
              <a:t>10 minutes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59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669A-11EF-2BA5-8CE0-C3991634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Maintaining and growing membership</a:t>
            </a:r>
          </a:p>
        </p:txBody>
      </p:sp>
    </p:spTree>
    <p:extLst>
      <p:ext uri="{BB962C8B-B14F-4D97-AF65-F5344CB8AC3E}">
        <p14:creationId xmlns:p14="http://schemas.microsoft.com/office/powerpoint/2010/main" val="319016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B283C23-230E-FFBA-BC48-DB55435B31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392F2-F5FB-F02E-A67F-81A742F170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/>
              <a:t>Expectation and anticipation</a:t>
            </a:r>
          </a:p>
          <a:p>
            <a:r>
              <a:rPr lang="en-GB"/>
              <a:t>Variety</a:t>
            </a:r>
          </a:p>
          <a:p>
            <a:r>
              <a:rPr lang="en-GB"/>
              <a:t>Objective and outcome driven</a:t>
            </a:r>
          </a:p>
          <a:p>
            <a:r>
              <a:rPr lang="en-GB"/>
              <a:t>Informative and interesting</a:t>
            </a:r>
          </a:p>
          <a:p>
            <a:r>
              <a:rPr lang="en-GB"/>
              <a:t>Simplicity</a:t>
            </a:r>
          </a:p>
          <a:p>
            <a:r>
              <a:rPr lang="en-GB"/>
              <a:t>Prestige points</a:t>
            </a:r>
          </a:p>
          <a:p>
            <a:r>
              <a:rPr lang="en-GB"/>
              <a:t>Accessibility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If you don’t know- ask!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4972D-C9CC-360B-0000-D179EB7BB9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Keeping members engaged</a:t>
            </a:r>
          </a:p>
        </p:txBody>
      </p:sp>
    </p:spTree>
    <p:extLst>
      <p:ext uri="{BB962C8B-B14F-4D97-AF65-F5344CB8AC3E}">
        <p14:creationId xmlns:p14="http://schemas.microsoft.com/office/powerpoint/2010/main" val="1439253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8AA7-C50E-F2CD-D20D-B227396E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736320"/>
            <a:ext cx="11362765" cy="564776"/>
          </a:xfrm>
        </p:spPr>
        <p:txBody>
          <a:bodyPr>
            <a:normAutofit fontScale="90000"/>
          </a:bodyPr>
          <a:lstStyle/>
          <a:p>
            <a:r>
              <a:rPr lang="en-US"/>
              <a:t>CSC Alumni Association Leaders Conference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9C8F4-D252-E162-EC92-96CDC9AE22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6000" y="2374610"/>
            <a:ext cx="10620000" cy="477095"/>
          </a:xfrm>
        </p:spPr>
        <p:txBody>
          <a:bodyPr/>
          <a:lstStyle/>
          <a:p>
            <a:r>
              <a:rPr lang="en-US"/>
              <a:t>Keeping Alumni Association Members Engaged</a:t>
            </a:r>
          </a:p>
        </p:txBody>
      </p:sp>
    </p:spTree>
    <p:extLst>
      <p:ext uri="{BB962C8B-B14F-4D97-AF65-F5344CB8AC3E}">
        <p14:creationId xmlns:p14="http://schemas.microsoft.com/office/powerpoint/2010/main" val="199734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61AB-DFB6-68BA-FC29-D8FDA845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Unique Selling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F0ACE-559A-45F3-12D7-C6E29E209D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6000" y="1353312"/>
            <a:ext cx="10620000" cy="52852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The Canadian alumni association caters to both CS alumni (95% who studied in the UK) and QECS who studied in Canada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Alumni are grateful for the opportunity that was given them as students and nostalgic for their positive student experiences but they don’t need much from me to advance their careers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They like reading about their colleagues’ achievements but especially their own achievements</a:t>
            </a:r>
          </a:p>
          <a:p>
            <a:pPr marL="1028700" lvl="1" indent="-342900"/>
            <a:r>
              <a:rPr lang="en-CA" sz="2000"/>
              <a:t>“Thank you for your newsletter. It is always interesting to have news of alumni.”</a:t>
            </a:r>
          </a:p>
          <a:p>
            <a:pPr marL="1028700" lvl="1" indent="-342900"/>
            <a:r>
              <a:rPr lang="en-CA" sz="2000"/>
              <a:t>“Many thanks for your news and support, Kevin, (when I mentioned his new book in a newsletter) and hope all’s well and you’re surviving the harsh pressures coming from </a:t>
            </a:r>
            <a:r>
              <a:rPr lang="en-CA" sz="2000" err="1"/>
              <a:t>Trumpland</a:t>
            </a:r>
            <a:r>
              <a:rPr lang="en-CA" sz="2000"/>
              <a:t>. Best wishes from Sydney (Australia)”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/>
              <a:t>They are grateful to make useful connections:</a:t>
            </a:r>
          </a:p>
          <a:p>
            <a:r>
              <a:rPr lang="en-CA" sz="2000"/>
              <a:t>“Elizabeth has a new project </a:t>
            </a:r>
            <a:r>
              <a:rPr lang="en-CA" sz="2000" err="1"/>
              <a:t>elizabeth.live</a:t>
            </a:r>
            <a:r>
              <a:rPr lang="en-CA" sz="2000"/>
              <a:t> and she was hoping to ask you about grants available to Canadian musicians…. [Eve] Happy to help in any way that I can. Elizabeth, please reach out.”</a:t>
            </a:r>
          </a:p>
          <a:p>
            <a:pPr marL="1028700" lvl="1" indent="-342900"/>
            <a:endParaRPr lang="en-US" sz="24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33692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61AB-DFB6-68BA-FC29-D8FDA845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Strategies to engage alumni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F0ACE-559A-45F3-12D7-C6E29E209D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6000" y="1374066"/>
            <a:ext cx="10620000" cy="46178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LinkedIn and Twitter.  Virtually Zero readership but Twitter is a good mechanism to </a:t>
            </a:r>
            <a:r>
              <a:rPr lang="en-US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find out what alumni are up 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 Mailchimp newsletter. </a:t>
            </a: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2000 valid addresses, 50+% readership</a:t>
            </a: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easily find 10 news items/month to include</a:t>
            </a: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budget for a tool for more than 2000 addresses. 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Unique Events led by alumni</a:t>
            </a:r>
            <a:endParaRPr lang="en-US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Backstage tour of Royal Opera House</a:t>
            </a: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Exhibit tour at Fitzwilliam Museum, Cambridge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Virtual meet and greets</a:t>
            </a: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Via Zoom; ran these with up to 30 alumni during COVID</a:t>
            </a:r>
          </a:p>
          <a:p>
            <a:pPr lvl="1" indent="0">
              <a:buNone/>
            </a:pPr>
            <a:endParaRPr lang="en-US" sz="2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/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1074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3F0A-26F7-0C1A-6859-03B4F681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the conference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8AA4F-E27F-E877-CB8F-6E3E380F3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98990"/>
          </a:xfrm>
        </p:spPr>
        <p:txBody>
          <a:bodyPr/>
          <a:lstStyle/>
          <a:p>
            <a:r>
              <a:rPr lang="en-GB" b="1"/>
              <a:t>Two conference sessions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B62A8-F8FD-7748-EAF8-5A5493618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99" y="2966217"/>
            <a:ext cx="3036477" cy="3515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Session #1</a:t>
            </a:r>
          </a:p>
          <a:p>
            <a:r>
              <a:rPr lang="en-GB"/>
              <a:t>Tuesday 18 February       12:00-14:00 GMT</a:t>
            </a:r>
          </a:p>
          <a:p>
            <a:r>
              <a:rPr lang="en-GB"/>
              <a:t>Thursday 27 February     23:00-01:00 GMT</a:t>
            </a:r>
          </a:p>
          <a:p>
            <a:pPr marL="0" indent="0">
              <a:buNone/>
            </a:pPr>
            <a:r>
              <a:rPr lang="en-GB" b="1"/>
              <a:t>Session #2</a:t>
            </a:r>
          </a:p>
          <a:p>
            <a:r>
              <a:rPr lang="en-GB"/>
              <a:t>Tuesday 04 March         12:00-14:00 GMT</a:t>
            </a:r>
          </a:p>
          <a:p>
            <a:r>
              <a:rPr lang="en-GB"/>
              <a:t>Tuesday 11 March         23:00-01:00 GMT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1507C-62B1-CD9E-E3C9-054DFB46610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98990"/>
          </a:xfrm>
        </p:spPr>
        <p:txBody>
          <a:bodyPr>
            <a:normAutofit fontScale="92500"/>
          </a:bodyPr>
          <a:lstStyle/>
          <a:p>
            <a:r>
              <a:rPr lang="en-GB" b="1"/>
              <a:t>One or more representatives from association leadership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49957-F1F4-937A-B8BA-229B548A9C3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55221" y="2966217"/>
            <a:ext cx="3050628" cy="3515928"/>
          </a:xfrm>
        </p:spPr>
        <p:txBody>
          <a:bodyPr>
            <a:normAutofit/>
          </a:bodyPr>
          <a:lstStyle/>
          <a:p>
            <a:r>
              <a:rPr lang="en-GB"/>
              <a:t>Must attend both sessions</a:t>
            </a:r>
          </a:p>
          <a:p>
            <a:r>
              <a:rPr lang="en-GB"/>
              <a:t>Different representatives can attend each of the sessions</a:t>
            </a:r>
          </a:p>
          <a:p>
            <a:r>
              <a:rPr lang="en-GB"/>
              <a:t>Full leadership presence across the two sessions where possible</a:t>
            </a:r>
          </a:p>
          <a:p>
            <a:r>
              <a:rPr lang="en-GB"/>
              <a:t>Encourage networking across associations and within leadership structures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86793E-91BB-4EF8-79D5-B2219B6DFC5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498989"/>
          </a:xfrm>
        </p:spPr>
        <p:txBody>
          <a:bodyPr/>
          <a:lstStyle/>
          <a:p>
            <a:r>
              <a:rPr lang="en-GB" b="1"/>
              <a:t>Presented and interactive content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4DD75A-0EA2-5BCF-9F2B-2F0345133D8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966216"/>
            <a:ext cx="3036477" cy="2844033"/>
          </a:xfrm>
        </p:spPr>
        <p:txBody>
          <a:bodyPr>
            <a:normAutofit lnSpcReduction="10000"/>
          </a:bodyPr>
          <a:lstStyle/>
          <a:p>
            <a:r>
              <a:rPr lang="en-GB"/>
              <a:t>Content has been developed by the CSC Secretariat and British Council</a:t>
            </a:r>
          </a:p>
          <a:p>
            <a:r>
              <a:rPr lang="en-GB"/>
              <a:t>Alumni associations invited to present on aspects of their delivery to showcase best practice and peer-learning</a:t>
            </a:r>
          </a:p>
          <a:p>
            <a:r>
              <a:rPr lang="en-GB"/>
              <a:t>Be present and participate in interactive activities to make the most of the opportunity and connect with others</a:t>
            </a:r>
          </a:p>
        </p:txBody>
      </p:sp>
    </p:spTree>
    <p:extLst>
      <p:ext uri="{BB962C8B-B14F-4D97-AF65-F5344CB8AC3E}">
        <p14:creationId xmlns:p14="http://schemas.microsoft.com/office/powerpoint/2010/main" val="4142643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57BAD-C2BE-5FA3-665B-1E82E8064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6B372-6D4C-F1C4-F9E0-6E12EFAC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76C7E-7D32-AFFA-A69A-6F1AF542E0A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6000" y="1458965"/>
            <a:ext cx="10620000" cy="53990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Challenges</a:t>
            </a:r>
          </a:p>
          <a:p>
            <a:pPr marL="1028700" lvl="1" indent="-342900"/>
            <a:r>
              <a:rPr lang="en-US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Getting names and contact information from London</a:t>
            </a:r>
          </a:p>
          <a:p>
            <a:pPr marL="1028700" lvl="1" indent="-342900"/>
            <a:r>
              <a:rPr lang="en-US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Many, many hours (2000+) doing Google searches to find this information independently</a:t>
            </a: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Automatic web crawlers to read news stories with “commonwealth scholar”, etc…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Geography</a:t>
            </a: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Canada is large and  the biggest concentrations are only 200 alumni</a:t>
            </a:r>
          </a:p>
          <a:p>
            <a:pPr marL="1028700" lvl="1" indent="-342900"/>
            <a:r>
              <a:rPr lang="en-US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set budget for travel</a:t>
            </a: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have a reception when I’m travelling on business or pleasure</a:t>
            </a:r>
          </a:p>
          <a:p>
            <a:pPr marL="1028700" lvl="1" indent="-342900"/>
            <a:r>
              <a:rPr lang="en-US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Convince local alumni to host coffee mornings in small </a:t>
            </a:r>
            <a:r>
              <a:rPr lang="en-US" sz="22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centres</a:t>
            </a:r>
            <a:endParaRPr lang="en-US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028700" lvl="1" indent="-342900"/>
            <a:r>
              <a:rPr lang="en-US" sz="2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Piggyback on ACU and CSC events in Canada</a:t>
            </a:r>
          </a:p>
          <a:p>
            <a:pPr marL="1028700" lvl="1" indent="-342900"/>
            <a:r>
              <a:rPr lang="en-US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Sometimes British High Commission and British Council will help</a:t>
            </a:r>
            <a:endParaRPr lang="en-CA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5263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logo&#10;&#10;AI-generated content may be incorrect.">
            <a:extLst>
              <a:ext uri="{FF2B5EF4-FFF2-40B4-BE49-F238E27FC236}">
                <a16:creationId xmlns:a16="http://schemas.microsoft.com/office/drawing/2014/main" id="{B19F8315-BB37-FCE4-E81B-8376A70C7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" b="264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8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059D9B-2E55-47FE-A188-0F9BD734E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EC5E262-8315-3EEC-9B4C-AB4D34049612}"/>
              </a:ext>
            </a:extLst>
          </p:cNvPr>
          <p:cNvSpPr/>
          <p:nvPr/>
        </p:nvSpPr>
        <p:spPr>
          <a:xfrm>
            <a:off x="550863" y="366639"/>
            <a:ext cx="3498311" cy="6754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Strategic Plan </a:t>
            </a:r>
          </a:p>
        </p:txBody>
      </p:sp>
      <p:pic>
        <p:nvPicPr>
          <p:cNvPr id="6" name="Picture 5" descr="A poster with people standing in the grass&#10;&#10;AI-generated content may be incorrect.">
            <a:extLst>
              <a:ext uri="{FF2B5EF4-FFF2-40B4-BE49-F238E27FC236}">
                <a16:creationId xmlns:a16="http://schemas.microsoft.com/office/drawing/2014/main" id="{BD23BE77-7416-6945-1E90-B71523148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3" y="3428177"/>
            <a:ext cx="3689045" cy="3421589"/>
          </a:xfrm>
          <a:prstGeom prst="rect">
            <a:avLst/>
          </a:prstGeom>
        </p:spPr>
      </p:pic>
      <p:pic>
        <p:nvPicPr>
          <p:cNvPr id="7" name="Picture 6" descr="A group of people with text">
            <a:extLst>
              <a:ext uri="{FF2B5EF4-FFF2-40B4-BE49-F238E27FC236}">
                <a16:creationId xmlns:a16="http://schemas.microsoft.com/office/drawing/2014/main" id="{A1CA9C1A-38DA-5034-925D-57F00160B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3429823"/>
            <a:ext cx="5737535" cy="342817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 descr="A group of people standing next to a pool">
            <a:extLst>
              <a:ext uri="{FF2B5EF4-FFF2-40B4-BE49-F238E27FC236}">
                <a16:creationId xmlns:a16="http://schemas.microsoft.com/office/drawing/2014/main" id="{71C6054C-BFE9-0BCF-BFB5-3D37D327C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33" y="366638"/>
            <a:ext cx="4586575" cy="306153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5161BC7-4010-82DB-102D-CF54AE1663DE}"/>
              </a:ext>
            </a:extLst>
          </p:cNvPr>
          <p:cNvSpPr/>
          <p:nvPr/>
        </p:nvSpPr>
        <p:spPr>
          <a:xfrm>
            <a:off x="8052507" y="55276"/>
            <a:ext cx="2090284" cy="1106424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2024 AGM</a:t>
            </a:r>
            <a:endParaRPr lang="en-ZM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F731EA17-00A3-6AF2-F0E1-7299C54DF35B}"/>
              </a:ext>
            </a:extLst>
          </p:cNvPr>
          <p:cNvSpPr/>
          <p:nvPr/>
        </p:nvSpPr>
        <p:spPr>
          <a:xfrm>
            <a:off x="9345812" y="2322576"/>
            <a:ext cx="2090284" cy="1106424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Leadership Changes &amp; Continuity</a:t>
            </a:r>
            <a:endParaRPr lang="en-ZM"/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EEA1FE5-EC0B-A388-B48D-021B9B79B35F}"/>
              </a:ext>
            </a:extLst>
          </p:cNvPr>
          <p:cNvSpPr/>
          <p:nvPr/>
        </p:nvSpPr>
        <p:spPr>
          <a:xfrm>
            <a:off x="360129" y="2173224"/>
            <a:ext cx="2090284" cy="1106424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Finances &amp; Membership</a:t>
            </a:r>
            <a:endParaRPr lang="en-ZM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B341CA-417D-AA94-3184-3061860B224D}"/>
              </a:ext>
            </a:extLst>
          </p:cNvPr>
          <p:cNvSpPr/>
          <p:nvPr/>
        </p:nvSpPr>
        <p:spPr>
          <a:xfrm>
            <a:off x="1097280" y="6547104"/>
            <a:ext cx="475488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857252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0BE55D1-8C1C-D416-9E75-15357214F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7" b="-2"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8" descr="A group of people splashing water">
            <a:extLst>
              <a:ext uri="{FF2B5EF4-FFF2-40B4-BE49-F238E27FC236}">
                <a16:creationId xmlns:a16="http://schemas.microsoft.com/office/drawing/2014/main" id="{E7F1D4A1-EF7C-8FF1-42C9-EE11C817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 r="3" b="25651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6" descr="A group of people posing for a photo">
            <a:extLst>
              <a:ext uri="{FF2B5EF4-FFF2-40B4-BE49-F238E27FC236}">
                <a16:creationId xmlns:a16="http://schemas.microsoft.com/office/drawing/2014/main" id="{3CD0ED83-8149-92C5-5CF9-36D51B063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1" r="-3" b="-3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E4D5A-5FD6-76F3-911B-9041C26D7E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55" r="3" b="6114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CF7CB-3433-85DA-0C8D-9E433A9DF4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968" r="1" b="29085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90066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E1112A-AB5E-F37E-F77A-827657D391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280251" cy="5062220"/>
          </a:xfrm>
        </p:spPr>
        <p:txBody>
          <a:bodyPr>
            <a:normAutofit/>
          </a:bodyPr>
          <a:lstStyle/>
          <a:p>
            <a:r>
              <a:rPr lang="en-GB"/>
              <a:t>Different audiences and groups</a:t>
            </a:r>
          </a:p>
          <a:p>
            <a:r>
              <a:rPr lang="en-GB"/>
              <a:t>Needs and wants of these groups</a:t>
            </a:r>
          </a:p>
          <a:p>
            <a:r>
              <a:rPr lang="en-GB"/>
              <a:t>Recruitment methods</a:t>
            </a:r>
          </a:p>
          <a:p>
            <a:endParaRPr lang="en-GB"/>
          </a:p>
          <a:p>
            <a:pPr marL="0" indent="0">
              <a:buNone/>
            </a:pPr>
            <a:r>
              <a:rPr lang="en-GB" b="1"/>
              <a:t>Things to consider:</a:t>
            </a:r>
          </a:p>
          <a:p>
            <a:r>
              <a:rPr lang="en-GB"/>
              <a:t>Why do you want to grow your membership?</a:t>
            </a:r>
          </a:p>
          <a:p>
            <a:r>
              <a:rPr lang="en-GB"/>
              <a:t>Who do you want to attract?</a:t>
            </a:r>
          </a:p>
          <a:p>
            <a:r>
              <a:rPr lang="en-GB"/>
              <a:t>Are you ready for new members?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BDD2E-D212-AD4C-E520-B4EE4BD8E4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Growing your membership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251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A paper boat with a flag on it&#10;&#10;AI-generated content may be incorrect.">
            <a:extLst>
              <a:ext uri="{FF2B5EF4-FFF2-40B4-BE49-F238E27FC236}">
                <a16:creationId xmlns:a16="http://schemas.microsoft.com/office/drawing/2014/main" id="{2BF7EFA7-526E-BE41-916F-DD0ECB8E33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21095"/>
          <a:stretch/>
        </p:blipFill>
        <p:spPr>
          <a:xfrm>
            <a:off x="6779904" y="592632"/>
            <a:ext cx="4829140" cy="3905250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4E5F7-90F3-C17B-B9DF-E1D606667F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/>
              <a:t>Welcome messages and information on membership</a:t>
            </a:r>
          </a:p>
          <a:p>
            <a:r>
              <a:rPr lang="en-GB"/>
              <a:t>Outline benefits</a:t>
            </a:r>
          </a:p>
          <a:p>
            <a:r>
              <a:rPr lang="en-GB"/>
              <a:t>What’s coming up- and/or recent round-up</a:t>
            </a:r>
          </a:p>
          <a:p>
            <a:r>
              <a:rPr lang="en-GB"/>
              <a:t>Any open opportunities for new members to get involved in</a:t>
            </a:r>
          </a:p>
          <a:p>
            <a:r>
              <a:rPr lang="en-GB"/>
              <a:t>Policies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ED103-40C4-2287-25AD-744C04613C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/>
              <a:t>Onboarding members</a:t>
            </a:r>
          </a:p>
        </p:txBody>
      </p:sp>
    </p:spTree>
    <p:extLst>
      <p:ext uri="{BB962C8B-B14F-4D97-AF65-F5344CB8AC3E}">
        <p14:creationId xmlns:p14="http://schemas.microsoft.com/office/powerpoint/2010/main" val="718614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1AF32-7EAF-F008-7420-010A37EAA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D7F9-14F5-F161-DB09-20C2394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Activity- Breaking bad habits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B06AA-30CA-F941-015D-193A6ED63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262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In breakout groups, discuss what bad habits alumni associations may form and how these might impact member engagement.</a:t>
            </a:r>
          </a:p>
          <a:p>
            <a:r>
              <a:rPr lang="en-GB"/>
              <a:t>You should consider:</a:t>
            </a:r>
          </a:p>
          <a:p>
            <a:pPr lvl="1"/>
            <a:r>
              <a:rPr lang="en-GB"/>
              <a:t>How bad habits might come about?</a:t>
            </a:r>
          </a:p>
          <a:p>
            <a:pPr lvl="1"/>
            <a:r>
              <a:rPr lang="en-GB"/>
              <a:t>What impact do you think these may have on member engagement?</a:t>
            </a:r>
          </a:p>
          <a:p>
            <a:pPr lvl="1"/>
            <a:r>
              <a:rPr lang="en-GB"/>
              <a:t>How can you mitigate these bad habits?</a:t>
            </a:r>
          </a:p>
          <a:p>
            <a:pPr lvl="1"/>
            <a:r>
              <a:rPr lang="en-GB"/>
              <a:t>If you have adopted any bad habits which may have impacted member engagement, how will address this with your membership?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Nominate someone to make notes and report back to the main group.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solidFill>
                  <a:prstClr val="black"/>
                </a:solidFill>
                <a:latin typeface="Arial" panose="020B0604020202020204"/>
              </a:rPr>
              <a:t>10 minutes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398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7985A-2222-880A-5AE8-6D8F6A13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Break- 5 minutes</a:t>
            </a:r>
          </a:p>
        </p:txBody>
      </p:sp>
    </p:spTree>
    <p:extLst>
      <p:ext uri="{BB962C8B-B14F-4D97-AF65-F5344CB8AC3E}">
        <p14:creationId xmlns:p14="http://schemas.microsoft.com/office/powerpoint/2010/main" val="3738947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462C-CC3A-511C-504D-069FFB8C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Delivering successful engagement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032308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2D4EF-A590-B9F0-5451-B843D494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Successful, engaging, inspiring, valuable, meaningful</a:t>
            </a:r>
          </a:p>
        </p:txBody>
      </p:sp>
    </p:spTree>
    <p:extLst>
      <p:ext uri="{BB962C8B-B14F-4D97-AF65-F5344CB8AC3E}">
        <p14:creationId xmlns:p14="http://schemas.microsoft.com/office/powerpoint/2010/main" val="87481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A70B-B378-31ED-1BB8-61581C8B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AC0F4-44A4-211B-B4F6-CE7B063E7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Be present and engaged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D3B23-72FE-D91B-6F2C-197F37B78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3837324"/>
          </a:xfrm>
        </p:spPr>
        <p:txBody>
          <a:bodyPr>
            <a:normAutofit/>
          </a:bodyPr>
          <a:lstStyle/>
          <a:p>
            <a:r>
              <a:rPr lang="en-GB"/>
              <a:t>Use hands-up function to join in live discussion</a:t>
            </a:r>
          </a:p>
          <a:p>
            <a:r>
              <a:rPr lang="en-GB"/>
              <a:t>Use the chat box to share messages and ask questions and connect with fellow attendees</a:t>
            </a:r>
          </a:p>
          <a:p>
            <a:r>
              <a:rPr lang="en-GB"/>
              <a:t>Minimise distractions as far as possible so you can be present during the event</a:t>
            </a:r>
          </a:p>
          <a:p>
            <a:r>
              <a:rPr lang="en-GB"/>
              <a:t>Set yourself a goal to make at least one new connection before leaving the session today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C9A01-0207-A862-0D5D-190F75AFD39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b="1"/>
              <a:t>Etiquette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BF32E7-5863-929F-1342-599406F39B1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5"/>
            <a:ext cx="3050628" cy="3837323"/>
          </a:xfrm>
        </p:spPr>
        <p:txBody>
          <a:bodyPr>
            <a:normAutofit lnSpcReduction="10000"/>
          </a:bodyPr>
          <a:lstStyle/>
          <a:p>
            <a:r>
              <a:rPr lang="en-GB"/>
              <a:t>Mute your audio when you are not speaking</a:t>
            </a:r>
          </a:p>
          <a:p>
            <a:r>
              <a:rPr lang="en-GB"/>
              <a:t>You can use your webcam during the sessions however this is not a requirement</a:t>
            </a:r>
          </a:p>
          <a:p>
            <a:r>
              <a:rPr lang="en-GB"/>
              <a:t>Be respectful to those in attendance at all times</a:t>
            </a:r>
          </a:p>
          <a:p>
            <a:r>
              <a:rPr lang="en-GB"/>
              <a:t>Do not use any recording software or equipment, including Artificial Intelligence technology</a:t>
            </a:r>
          </a:p>
          <a:p>
            <a:r>
              <a:rPr lang="en-GB"/>
              <a:t>Maintain confidentiality during discussions and avoid mentioning personal names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1F865F-52A2-B6CF-13CA-C83BE082244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b="1"/>
              <a:t>Breaks and leaving early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2B1649-C3D6-939B-BBF8-214787FEE3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5"/>
            <a:ext cx="3036477" cy="2951205"/>
          </a:xfrm>
        </p:spPr>
        <p:txBody>
          <a:bodyPr>
            <a:normAutofit/>
          </a:bodyPr>
          <a:lstStyle/>
          <a:p>
            <a:r>
              <a:rPr lang="en-GB"/>
              <a:t>There are scheduled breaks however if you need to take additional breaks, please do so</a:t>
            </a:r>
          </a:p>
          <a:p>
            <a:r>
              <a:rPr lang="en-GB"/>
              <a:t>If you need to leave the sessions and rejoin, this is fine</a:t>
            </a:r>
          </a:p>
          <a:p>
            <a:r>
              <a:rPr lang="en-GB"/>
              <a:t>If you need to leave early, please notify us using the </a:t>
            </a:r>
            <a:r>
              <a:rPr lang="en-GB" err="1"/>
              <a:t>chatbox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20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3" y="2146022"/>
            <a:ext cx="5394959" cy="4543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46022"/>
            <a:ext cx="5763488" cy="4322616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0580F633-509F-C4C2-3AB8-399A010C3D05}"/>
              </a:ext>
            </a:extLst>
          </p:cNvPr>
          <p:cNvSpPr txBox="1">
            <a:spLocks/>
          </p:cNvSpPr>
          <p:nvPr/>
        </p:nvSpPr>
        <p:spPr>
          <a:xfrm>
            <a:off x="750322" y="634971"/>
            <a:ext cx="7766936" cy="109689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 (</a:t>
            </a:r>
            <a:r>
              <a:rPr lang="en-US" dirty="0" err="1"/>
              <a:t>Ms</a:t>
            </a:r>
            <a:r>
              <a:rPr lang="en-US" dirty="0"/>
              <a:t>) V Dookhun (Vice president - UKCAC Mauritius Chapter)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March 2025</a:t>
            </a:r>
          </a:p>
          <a:p>
            <a:r>
              <a:rPr lang="en-US" dirty="0"/>
              <a:t>Report on the Multi-stakeholder ACEF event on the socio-economic impact of climate change in Small Island Developing States.</a:t>
            </a:r>
          </a:p>
        </p:txBody>
      </p:sp>
    </p:spTree>
    <p:extLst>
      <p:ext uri="{BB962C8B-B14F-4D97-AF65-F5344CB8AC3E}">
        <p14:creationId xmlns:p14="http://schemas.microsoft.com/office/powerpoint/2010/main" val="1611848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Designing the event for alumni and stakeholders and lessons learnt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approach </a:t>
            </a:r>
          </a:p>
          <a:p>
            <a:pPr lvl="1"/>
            <a:r>
              <a:rPr lang="en-US" dirty="0"/>
              <a:t>Engagement of core organizing team</a:t>
            </a:r>
          </a:p>
          <a:p>
            <a:r>
              <a:rPr lang="en-US" dirty="0"/>
              <a:t>Leadership</a:t>
            </a:r>
          </a:p>
          <a:p>
            <a:r>
              <a:rPr lang="en-US" dirty="0"/>
              <a:t>Network value</a:t>
            </a:r>
          </a:p>
          <a:p>
            <a:r>
              <a:rPr lang="en-US" dirty="0"/>
              <a:t>Communication with the sponsor and appreciation of the visions of UKCAC</a:t>
            </a:r>
          </a:p>
          <a:p>
            <a:r>
              <a:rPr lang="en-US" dirty="0"/>
              <a:t>Meeting with the regulations and risk management protocols</a:t>
            </a:r>
          </a:p>
          <a:p>
            <a:r>
              <a:rPr lang="en-US" dirty="0"/>
              <a:t>Event dissemination strategies</a:t>
            </a:r>
          </a:p>
          <a:p>
            <a:r>
              <a:rPr lang="en-US" dirty="0"/>
              <a:t>Media involvement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449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Ensuring the aims of ACEF and UKCAC are 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Fostering cultural exchanges and development of Commonwealth countries</a:t>
            </a:r>
          </a:p>
          <a:p>
            <a:r>
              <a:rPr lang="en-US" dirty="0"/>
              <a:t>Define specific, measurable, achievable, relevant, and time-bound (SMART) goals that align with the objectives of both ACEF and UKCAC.</a:t>
            </a:r>
          </a:p>
          <a:p>
            <a:r>
              <a:rPr lang="en-US" dirty="0"/>
              <a:t>Defining the key stakeholders</a:t>
            </a:r>
          </a:p>
          <a:p>
            <a:r>
              <a:rPr lang="en-US" dirty="0"/>
              <a:t>Ensuring a comprehensive plan for the event</a:t>
            </a:r>
          </a:p>
          <a:p>
            <a:r>
              <a:rPr lang="en-US" dirty="0"/>
              <a:t>Collaboration between participants, speakers, and organizations to foster knowledge sharing and networking on the topic</a:t>
            </a:r>
          </a:p>
          <a:p>
            <a:r>
              <a:rPr lang="en-US" dirty="0"/>
              <a:t>Highlighting 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2406528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metrics of success and the way forward!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462141"/>
            <a:ext cx="8943474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Attendance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interest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participants were related to how the event was promoted.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Registration Conversion Rate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Participant Demographics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Background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participant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such as age, profession, location, and industry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Event Surveys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feedback from attendees before, during, and after the event to gauge satisfaction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 Promoter Score (NPS)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likelihood of attendees to recommend the UKCAC event to others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Social Media Engagement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Sponsor Value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sponsor satisfaction.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74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B5FB-CA0C-3100-FC1C-57E48F36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events and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5C5D0-06C3-D24F-DED4-D51BD0FD2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Pre-departure briefing/ farewell event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E9AF8-56AF-A290-0CBC-AF7B3F33CD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Meet new scholars</a:t>
            </a:r>
          </a:p>
          <a:p>
            <a:r>
              <a:rPr lang="en-GB" dirty="0"/>
              <a:t>Provide support and guidance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B08137-2DBE-2503-1B93-5BAB4B04563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Welcome home/ completion of studies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86FAB-668C-6D2B-2C1E-DEE366415F1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Celebrate successes</a:t>
            </a:r>
          </a:p>
          <a:p>
            <a:r>
              <a:rPr lang="en-GB" dirty="0"/>
              <a:t>Share timely guidance and mentorship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AA2A88-10F0-6EAB-C868-6FE15FC3102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Annual General Meeting (AGM)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023FEC-C6B3-0B62-51BA-AF6C748DAC7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GB" dirty="0"/>
              <a:t>Keep members informed and engaged</a:t>
            </a:r>
          </a:p>
          <a:p>
            <a:r>
              <a:rPr lang="en-GB" dirty="0"/>
              <a:t>Invite feedback and suggestions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66303-E7FB-B9E7-161F-D0C4786A74CC}"/>
              </a:ext>
            </a:extLst>
          </p:cNvPr>
          <p:cNvSpPr/>
          <p:nvPr/>
        </p:nvSpPr>
        <p:spPr>
          <a:xfrm>
            <a:off x="4555994" y="4370696"/>
            <a:ext cx="2128157" cy="1185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594BAE7-D2DF-F696-A422-C9F36E92D0A9}"/>
              </a:ext>
            </a:extLst>
          </p:cNvPr>
          <p:cNvSpPr txBox="1">
            <a:spLocks/>
          </p:cNvSpPr>
          <p:nvPr/>
        </p:nvSpPr>
        <p:spPr>
          <a:xfrm>
            <a:off x="4555994" y="4803459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Community engagement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3A50092-F305-0C3D-4BF6-B08C5BB213D8}"/>
              </a:ext>
            </a:extLst>
          </p:cNvPr>
          <p:cNvSpPr txBox="1">
            <a:spLocks/>
          </p:cNvSpPr>
          <p:nvPr/>
        </p:nvSpPr>
        <p:spPr>
          <a:xfrm>
            <a:off x="838200" y="5178862"/>
            <a:ext cx="3036477" cy="1942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Topics of national interest</a:t>
            </a:r>
          </a:p>
          <a:p>
            <a:r>
              <a:rPr lang="en-GB" dirty="0"/>
              <a:t>SDGs, CSC themes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AF0A7-B6E8-34D4-FFA7-09730F8D23CB}"/>
              </a:ext>
            </a:extLst>
          </p:cNvPr>
          <p:cNvSpPr/>
          <p:nvPr/>
        </p:nvSpPr>
        <p:spPr>
          <a:xfrm>
            <a:off x="968506" y="4370696"/>
            <a:ext cx="2128157" cy="1185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4EBE8A6-4039-882A-FE84-12C36DB78E55}"/>
              </a:ext>
            </a:extLst>
          </p:cNvPr>
          <p:cNvSpPr txBox="1">
            <a:spLocks/>
          </p:cNvSpPr>
          <p:nvPr/>
        </p:nvSpPr>
        <p:spPr>
          <a:xfrm>
            <a:off x="1104900" y="4792955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Panel discussions and topical lectures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C76724-D2E2-76AD-8811-F193259F0D25}"/>
              </a:ext>
            </a:extLst>
          </p:cNvPr>
          <p:cNvSpPr/>
          <p:nvPr/>
        </p:nvSpPr>
        <p:spPr>
          <a:xfrm>
            <a:off x="8159488" y="4370696"/>
            <a:ext cx="2128157" cy="1185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61FAA3C-5FE4-CB11-F917-A224746F89A3}"/>
              </a:ext>
            </a:extLst>
          </p:cNvPr>
          <p:cNvSpPr txBox="1">
            <a:spLocks/>
          </p:cNvSpPr>
          <p:nvPr/>
        </p:nvSpPr>
        <p:spPr>
          <a:xfrm>
            <a:off x="8159488" y="4820974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Scholarship promotion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DF7D4A7-16CE-82F1-87F9-B99609613EB4}"/>
              </a:ext>
            </a:extLst>
          </p:cNvPr>
          <p:cNvSpPr txBox="1">
            <a:spLocks/>
          </p:cNvSpPr>
          <p:nvPr/>
        </p:nvSpPr>
        <p:spPr>
          <a:xfrm>
            <a:off x="4569371" y="5109294"/>
            <a:ext cx="3036477" cy="1942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External community</a:t>
            </a:r>
          </a:p>
          <a:p>
            <a:r>
              <a:rPr lang="en-GB" dirty="0"/>
              <a:t>Internal community</a:t>
            </a:r>
          </a:p>
        </p:txBody>
      </p:sp>
    </p:spTree>
    <p:extLst>
      <p:ext uri="{BB962C8B-B14F-4D97-AF65-F5344CB8AC3E}">
        <p14:creationId xmlns:p14="http://schemas.microsoft.com/office/powerpoint/2010/main" val="3982696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F95FC7-2CBB-0375-5800-58D1043E77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319753"/>
            <a:ext cx="11515921" cy="51445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/>
              <a:t>Essential activity criteria</a:t>
            </a:r>
          </a:p>
          <a:p>
            <a:r>
              <a:rPr lang="en-GB" b="1"/>
              <a:t>Activity design</a:t>
            </a:r>
            <a:r>
              <a:rPr lang="en-GB"/>
              <a:t>- </a:t>
            </a:r>
            <a:r>
              <a:rPr lang="en-GB" sz="2000"/>
              <a:t>clear and achievable outputs and objectives; meets strategic vision</a:t>
            </a:r>
          </a:p>
          <a:p>
            <a:r>
              <a:rPr lang="en-GB" b="1"/>
              <a:t>Viability of the activity</a:t>
            </a:r>
            <a:r>
              <a:rPr lang="en-GB"/>
              <a:t>- </a:t>
            </a:r>
            <a:r>
              <a:rPr lang="en-GB" sz="2000"/>
              <a:t>is the activity realistic to its objectives and implementable?</a:t>
            </a:r>
            <a:endParaRPr lang="en-GB"/>
          </a:p>
          <a:p>
            <a:r>
              <a:rPr lang="en-GB" b="1"/>
              <a:t>Value for money</a:t>
            </a:r>
            <a:r>
              <a:rPr lang="en-GB"/>
              <a:t>- </a:t>
            </a:r>
            <a:r>
              <a:rPr lang="en-GB" sz="2000"/>
              <a:t>keep a budget, shop around</a:t>
            </a:r>
            <a:endParaRPr lang="en-GB"/>
          </a:p>
          <a:p>
            <a:r>
              <a:rPr lang="en-GB" b="1"/>
              <a:t>Recruit experts</a:t>
            </a:r>
            <a:r>
              <a:rPr lang="en-GB"/>
              <a:t>- </a:t>
            </a:r>
            <a:r>
              <a:rPr lang="en-GB" sz="2000"/>
              <a:t>to support an impactful and effective activity</a:t>
            </a:r>
            <a:endParaRPr lang="en-GB"/>
          </a:p>
          <a:p>
            <a:r>
              <a:rPr lang="en-GB" b="1"/>
              <a:t>Risk management</a:t>
            </a:r>
            <a:r>
              <a:rPr lang="en-GB"/>
              <a:t>- </a:t>
            </a:r>
            <a:r>
              <a:rPr lang="en-GB" sz="2000"/>
              <a:t>identify risks and control measures</a:t>
            </a:r>
            <a:endParaRPr lang="en-GB"/>
          </a:p>
          <a:p>
            <a:r>
              <a:rPr lang="en-GB" b="1"/>
              <a:t>Stakeholder engagement</a:t>
            </a:r>
            <a:r>
              <a:rPr lang="en-GB"/>
              <a:t>- </a:t>
            </a:r>
            <a:r>
              <a:rPr lang="en-GB" sz="2000"/>
              <a:t>engaging and managing appropriate stakeholders</a:t>
            </a:r>
            <a:endParaRPr lang="en-GB"/>
          </a:p>
          <a:p>
            <a:r>
              <a:rPr lang="en-GB" b="1"/>
              <a:t>Key outputs</a:t>
            </a:r>
            <a:r>
              <a:rPr lang="en-GB"/>
              <a:t>- </a:t>
            </a:r>
            <a:r>
              <a:rPr lang="en-GB" sz="2000"/>
              <a:t>short, medium and long term impact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6303F-4C0A-3633-3D14-1D9CCF9A1E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Fail to plan, plan to fail</a:t>
            </a:r>
          </a:p>
        </p:txBody>
      </p:sp>
    </p:spTree>
    <p:extLst>
      <p:ext uri="{BB962C8B-B14F-4D97-AF65-F5344CB8AC3E}">
        <p14:creationId xmlns:p14="http://schemas.microsoft.com/office/powerpoint/2010/main" val="3474267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A79F01-7030-5840-2F59-1087077DE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466" y="1081570"/>
            <a:ext cx="11497068" cy="50622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b="1"/>
              <a:t>Key considerations</a:t>
            </a:r>
            <a:endParaRPr lang="en-GB" b="1">
              <a:cs typeface="Arial" panose="020B0604020202020204"/>
            </a:endParaRPr>
          </a:p>
          <a:p>
            <a:r>
              <a:rPr lang="en-GB" b="1"/>
              <a:t>Venue</a:t>
            </a:r>
            <a:r>
              <a:rPr lang="en-GB"/>
              <a:t>- </a:t>
            </a:r>
            <a:r>
              <a:rPr lang="en-GB" sz="2000"/>
              <a:t>appropriacy, accessibility</a:t>
            </a:r>
            <a:endParaRPr lang="en-GB"/>
          </a:p>
          <a:p>
            <a:r>
              <a:rPr lang="en-GB" b="1">
                <a:cs typeface="Arial" panose="020B0604020202020204"/>
              </a:rPr>
              <a:t>Timeline-</a:t>
            </a:r>
            <a:r>
              <a:rPr lang="en-GB">
                <a:cs typeface="Arial" panose="020B0604020202020204"/>
              </a:rPr>
              <a:t> </a:t>
            </a:r>
            <a:r>
              <a:rPr lang="en-GB" sz="2000">
                <a:cs typeface="Arial" panose="020B0604020202020204"/>
              </a:rPr>
              <a:t>to plan and deliver</a:t>
            </a:r>
          </a:p>
          <a:p>
            <a:r>
              <a:rPr lang="en-GB" b="1"/>
              <a:t>Sustainability</a:t>
            </a:r>
            <a:r>
              <a:rPr lang="en-GB"/>
              <a:t>- </a:t>
            </a:r>
            <a:r>
              <a:rPr lang="en-GB" sz="2000"/>
              <a:t>environmentally friendly services and products, avoid single use items</a:t>
            </a:r>
          </a:p>
          <a:p>
            <a:r>
              <a:rPr lang="en-GB" b="1"/>
              <a:t>Virtual engagement</a:t>
            </a:r>
            <a:r>
              <a:rPr lang="en-GB"/>
              <a:t>- </a:t>
            </a:r>
            <a:r>
              <a:rPr lang="en-GB" sz="2000"/>
              <a:t>does the event need to be in-person?</a:t>
            </a:r>
          </a:p>
          <a:p>
            <a:r>
              <a:rPr lang="en-GB" b="1"/>
              <a:t>Access and inclusion</a:t>
            </a:r>
            <a:r>
              <a:rPr lang="en-GB" sz="2000"/>
              <a:t>- your activity should be accessible to anyone who wants to attend</a:t>
            </a:r>
            <a:endParaRPr lang="en-GB"/>
          </a:p>
          <a:p>
            <a:r>
              <a:rPr lang="en-GB" b="1"/>
              <a:t>Safeguarding</a:t>
            </a:r>
            <a:r>
              <a:rPr lang="en-GB"/>
              <a:t>- </a:t>
            </a:r>
            <a:r>
              <a:rPr lang="en-GB" sz="2000"/>
              <a:t>proactively safeguard and promote the welfare of all those associated with your activity</a:t>
            </a:r>
          </a:p>
          <a:p>
            <a:r>
              <a:rPr lang="en-GB" b="1"/>
              <a:t>Promotion</a:t>
            </a:r>
            <a:r>
              <a:rPr lang="en-GB"/>
              <a:t>- </a:t>
            </a:r>
            <a:r>
              <a:rPr lang="en-GB" sz="2000"/>
              <a:t>advance notice, reminders, utilise channels- create excitement!</a:t>
            </a:r>
          </a:p>
          <a:p>
            <a:r>
              <a:rPr lang="en-GB" b="1"/>
              <a:t>Keeping a record</a:t>
            </a:r>
            <a:r>
              <a:rPr lang="en-GB"/>
              <a:t>- </a:t>
            </a:r>
            <a:r>
              <a:rPr lang="en-GB" sz="2000"/>
              <a:t>attendees, speakers, logistical and vendor details</a:t>
            </a:r>
            <a:endParaRPr lang="en-GB"/>
          </a:p>
          <a:p>
            <a:r>
              <a:rPr lang="en-GB" b="1"/>
              <a:t>Photography/videography</a:t>
            </a:r>
            <a:r>
              <a:rPr lang="en-GB"/>
              <a:t>- </a:t>
            </a:r>
            <a:r>
              <a:rPr lang="en-GB" sz="2000"/>
              <a:t>clear and informed consent, defined purpose and outputs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0DBD3-2484-249A-B89F-4979B0CD9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8961257" cy="546100"/>
          </a:xfrm>
        </p:spPr>
        <p:txBody>
          <a:bodyPr/>
          <a:lstStyle/>
          <a:p>
            <a:r>
              <a:rPr lang="en-GB"/>
              <a:t>Fail to plan, plan to fail (cont.)</a:t>
            </a:r>
          </a:p>
        </p:txBody>
      </p:sp>
    </p:spTree>
    <p:extLst>
      <p:ext uri="{BB962C8B-B14F-4D97-AF65-F5344CB8AC3E}">
        <p14:creationId xmlns:p14="http://schemas.microsoft.com/office/powerpoint/2010/main" val="565643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9659-63CE-45A2-544D-19F49E28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Policies</a:t>
            </a:r>
          </a:p>
        </p:txBody>
      </p:sp>
    </p:spTree>
    <p:extLst>
      <p:ext uri="{BB962C8B-B14F-4D97-AF65-F5344CB8AC3E}">
        <p14:creationId xmlns:p14="http://schemas.microsoft.com/office/powerpoint/2010/main" val="500871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D09B5-6097-9E24-D18C-EC2773891B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000"/>
              <a:t>There are many definitions of safeguarding, but in the UK in general it means:</a:t>
            </a:r>
          </a:p>
          <a:p>
            <a:endParaRPr lang="en-GB" sz="2000"/>
          </a:p>
          <a:p>
            <a:pPr marL="0" indent="0">
              <a:buNone/>
            </a:pPr>
            <a:r>
              <a:rPr lang="en-GB" sz="2000"/>
              <a:t>‘Protecting peoples’ health, wellbeing and human rights, and enabling them to live free from harm, abuse and neglect.’</a:t>
            </a:r>
          </a:p>
          <a:p>
            <a:pPr marL="0" indent="0">
              <a:buNone/>
            </a:pPr>
            <a:endParaRPr lang="en-GB" sz="2000"/>
          </a:p>
          <a:p>
            <a:r>
              <a:rPr lang="en-GB" sz="2000"/>
              <a:t>In your activities, safeguarding should be seen as preventing and responding to harm caused by the abuse of power, position and opportunity.</a:t>
            </a:r>
          </a:p>
          <a:p>
            <a:r>
              <a:rPr lang="en-GB" sz="2000"/>
              <a:t>This includes sexual exploitation, abuse, harassment or bullying by all those involved in the activity development, delivery and those the activity seeks to support.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0865B-04BB-D1FF-53AF-40C351767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Safeguarding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C37B923-E33B-6404-D5FF-8005181349B9}"/>
              </a:ext>
            </a:extLst>
          </p:cNvPr>
          <p:cNvSpPr txBox="1">
            <a:spLocks/>
          </p:cNvSpPr>
          <p:nvPr/>
        </p:nvSpPr>
        <p:spPr>
          <a:xfrm>
            <a:off x="6600360" y="393699"/>
            <a:ext cx="5457825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002B7F"/>
                </a:solidFill>
              </a:rPr>
              <a:t>Assessing risk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70791E-04BE-F44D-1F84-46A901C835C4}"/>
              </a:ext>
            </a:extLst>
          </p:cNvPr>
          <p:cNvSpPr txBox="1">
            <a:spLocks/>
          </p:cNvSpPr>
          <p:nvPr/>
        </p:nvSpPr>
        <p:spPr>
          <a:xfrm>
            <a:off x="6504181" y="1402081"/>
            <a:ext cx="5457825" cy="5062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2B7F"/>
                </a:solidFill>
              </a:rPr>
              <a:t>Risk assessments enable us to plan for and mitigate risks</a:t>
            </a:r>
          </a:p>
          <a:p>
            <a:r>
              <a:rPr lang="en-GB" sz="2000">
                <a:solidFill>
                  <a:srgbClr val="002B7F"/>
                </a:solidFill>
              </a:rPr>
              <a:t>Likelihood of a risk vs the impact of a risk should it occur</a:t>
            </a:r>
          </a:p>
          <a:p>
            <a:r>
              <a:rPr lang="en-GB" sz="2000">
                <a:solidFill>
                  <a:srgbClr val="002B7F"/>
                </a:solidFill>
              </a:rPr>
              <a:t>Building in control measures to mitigate and reduce risks</a:t>
            </a:r>
          </a:p>
          <a:p>
            <a:r>
              <a:rPr lang="en-GB" sz="2000">
                <a:solidFill>
                  <a:srgbClr val="002B7F"/>
                </a:solidFill>
              </a:rPr>
              <a:t>Work with activity stakeholders- venue, providers, speakers, audience groups (e.g. schools, communities)</a:t>
            </a:r>
          </a:p>
          <a:p>
            <a:r>
              <a:rPr lang="en-GB" sz="2000">
                <a:solidFill>
                  <a:srgbClr val="002B7F"/>
                </a:solidFill>
              </a:rPr>
              <a:t>Always keep a contingency plan</a:t>
            </a:r>
          </a:p>
        </p:txBody>
      </p:sp>
    </p:spTree>
    <p:extLst>
      <p:ext uri="{BB962C8B-B14F-4D97-AF65-F5344CB8AC3E}">
        <p14:creationId xmlns:p14="http://schemas.microsoft.com/office/powerpoint/2010/main" val="2206943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9B2EC-73B2-44EA-32ED-4722D786A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2348C-5C99-8945-F8E1-8B200406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Activity- Planning a successful, engaging, inspiring, valuable, meaningful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5B4B-6C11-E504-6202-F1BA214AD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4603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In breakout groups, design an activity for alumni using the information shared in previous slides and experiences of fellow group members.</a:t>
            </a:r>
          </a:p>
          <a:p>
            <a:r>
              <a:rPr lang="en-GB"/>
              <a:t>You should discuss and agree:</a:t>
            </a:r>
          </a:p>
          <a:p>
            <a:pPr lvl="1"/>
            <a:r>
              <a:rPr lang="en-GB"/>
              <a:t>2-3 key objectives for the activity</a:t>
            </a:r>
          </a:p>
          <a:p>
            <a:pPr lvl="1"/>
            <a:r>
              <a:rPr lang="en-GB"/>
              <a:t>Strategic vision or objectives the activity will support</a:t>
            </a:r>
          </a:p>
          <a:p>
            <a:pPr lvl="1"/>
            <a:r>
              <a:rPr lang="en-GB"/>
              <a:t>Activity brief- title, summary of the activity, audience</a:t>
            </a:r>
          </a:p>
          <a:p>
            <a:pPr lvl="1"/>
            <a:r>
              <a:rPr lang="en-GB"/>
              <a:t>2-3 outcomes of delivering and participating in the activity</a:t>
            </a:r>
          </a:p>
          <a:p>
            <a:pPr lvl="1"/>
            <a:r>
              <a:rPr lang="en-GB"/>
              <a:t>Stakeholders to engage</a:t>
            </a:r>
          </a:p>
          <a:p>
            <a:pPr lvl="1"/>
            <a:r>
              <a:rPr lang="en-GB"/>
              <a:t>Key risks for consideration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Nominate someone to make notes and report back to the main group. We will ask groups to screen share their notes (where possible).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solidFill>
                  <a:prstClr val="black"/>
                </a:solidFill>
                <a:latin typeface="Arial" panose="020B0604020202020204"/>
              </a:rPr>
              <a:t>20 minutes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910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CCAD84-0573-37EB-1A6F-AAA56E9AFB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58600" cy="5062220"/>
          </a:xfrm>
        </p:spPr>
        <p:txBody>
          <a:bodyPr/>
          <a:lstStyle/>
          <a:p>
            <a:r>
              <a:rPr lang="en-GB"/>
              <a:t>Bring CSC alumni associations across the Commonwealth together</a:t>
            </a:r>
          </a:p>
          <a:p>
            <a:r>
              <a:rPr lang="en-GB"/>
              <a:t>Celebrate the work of alumni associations and their activities</a:t>
            </a:r>
          </a:p>
          <a:p>
            <a:r>
              <a:rPr lang="en-GB"/>
              <a:t>Provide an opportunity for alumni associations to share best practice and challenges and problem solve together</a:t>
            </a:r>
          </a:p>
          <a:p>
            <a:r>
              <a:rPr lang="en-GB"/>
              <a:t>Share practical and implementable advice and guidance, including updated materials and toolkit</a:t>
            </a:r>
          </a:p>
          <a:p>
            <a:r>
              <a:rPr lang="en-GB"/>
              <a:t>Deliver updates on governance, including CSC policies on safeguarding, EDI and data protection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DC1CA-E569-B63C-5157-BE80EA782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Objectives of the conference</a:t>
            </a:r>
          </a:p>
        </p:txBody>
      </p:sp>
    </p:spTree>
    <p:extLst>
      <p:ext uri="{BB962C8B-B14F-4D97-AF65-F5344CB8AC3E}">
        <p14:creationId xmlns:p14="http://schemas.microsoft.com/office/powerpoint/2010/main" val="1347509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76E61-8532-FEA5-01E9-D3D4A9FC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 and final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BCD71-C1D4-F190-0678-3591C534E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862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1078-EE1E-384B-F90E-18264180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Agenda- session #2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ABAE-0C9E-35E6-44C1-54C36A887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Alumni Associations: the essentials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FBAB8C-C21A-7E2D-75DA-602985686A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Motivating members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95F283-5966-D8B9-61A5-778B9B5E17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/>
              <a:t>Successful, engaging, inspiring, valuable, meaningful</a:t>
            </a:r>
          </a:p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1EC4FC-7307-5F2B-3B19-9ABCFAD48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Policies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49AB63-FA7A-8851-84E8-8182FEF181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Designing activities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110FCE-28A2-78A0-4ACD-7C4F2D8F463E}"/>
              </a:ext>
            </a:extLst>
          </p:cNvPr>
          <p:cNvSpPr/>
          <p:nvPr/>
        </p:nvSpPr>
        <p:spPr>
          <a:xfrm>
            <a:off x="6367054" y="1885950"/>
            <a:ext cx="2128157" cy="108978"/>
          </a:xfrm>
          <a:prstGeom prst="rect">
            <a:avLst/>
          </a:prstGeom>
          <a:solidFill>
            <a:srgbClr val="002B7F"/>
          </a:solidFill>
          <a:ln>
            <a:solidFill>
              <a:srgbClr val="002B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B726FD0-5465-B577-B517-DB10FD323EAB}"/>
              </a:ext>
            </a:extLst>
          </p:cNvPr>
          <p:cNvSpPr txBox="1">
            <a:spLocks/>
          </p:cNvSpPr>
          <p:nvPr/>
        </p:nvSpPr>
        <p:spPr>
          <a:xfrm>
            <a:off x="6361611" y="2817665"/>
            <a:ext cx="2133600" cy="369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DDFEB60-C93C-2C10-8476-3898C10381CE}"/>
              </a:ext>
            </a:extLst>
          </p:cNvPr>
          <p:cNvSpPr txBox="1">
            <a:spLocks/>
          </p:cNvSpPr>
          <p:nvPr/>
        </p:nvSpPr>
        <p:spPr>
          <a:xfrm>
            <a:off x="6361611" y="2209169"/>
            <a:ext cx="2133600" cy="205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Maintaining and growing membership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778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FEDA-335A-9EC9-81CE-732B35782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Building your local network</a:t>
            </a:r>
          </a:p>
        </p:txBody>
      </p:sp>
    </p:spTree>
    <p:extLst>
      <p:ext uri="{BB962C8B-B14F-4D97-AF65-F5344CB8AC3E}">
        <p14:creationId xmlns:p14="http://schemas.microsoft.com/office/powerpoint/2010/main" val="320843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0CA17-0AC8-1CD9-EA8D-A808FD21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Alumni Associations: the essentials</a:t>
            </a:r>
          </a:p>
        </p:txBody>
      </p:sp>
    </p:spTree>
    <p:extLst>
      <p:ext uri="{BB962C8B-B14F-4D97-AF65-F5344CB8AC3E}">
        <p14:creationId xmlns:p14="http://schemas.microsoft.com/office/powerpoint/2010/main" val="12471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AD3014-6D2C-F00B-36C5-D16E42ECF4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440507" cy="5062220"/>
          </a:xfrm>
        </p:spPr>
        <p:txBody>
          <a:bodyPr/>
          <a:lstStyle/>
          <a:p>
            <a:r>
              <a:rPr lang="en-GB" dirty="0"/>
              <a:t>Connect Commonwealth Scholars and Alumni in their home country or country of residence</a:t>
            </a:r>
          </a:p>
          <a:p>
            <a:r>
              <a:rPr lang="en-GB" dirty="0"/>
              <a:t>Foster an active and engaged local CSC community</a:t>
            </a:r>
          </a:p>
          <a:p>
            <a:r>
              <a:rPr lang="en-GB" dirty="0"/>
              <a:t>Deliver events and activities showcasing the expertise and contributions of Commonwealth Alumni across a range of sustainable development issues</a:t>
            </a:r>
          </a:p>
          <a:p>
            <a:r>
              <a:rPr lang="en-GB" dirty="0"/>
              <a:t>Promote Commonwealth Scholarships and the power of higher education in achieving sustainable development</a:t>
            </a:r>
          </a:p>
          <a:p>
            <a:r>
              <a:rPr lang="en-GB" dirty="0"/>
              <a:t>Support the work of the CSC in reaching out to the next generation of scholars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2475B-8CCD-4749-368E-C2D63A0314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Primary objectives</a:t>
            </a:r>
          </a:p>
        </p:txBody>
      </p:sp>
    </p:spTree>
    <p:extLst>
      <p:ext uri="{BB962C8B-B14F-4D97-AF65-F5344CB8AC3E}">
        <p14:creationId xmlns:p14="http://schemas.microsoft.com/office/powerpoint/2010/main" val="3967438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0DB81A4-E517-AA87-C8CC-771EF9E27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9FDEE-1C95-0C9D-539D-E4EBA759AF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4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/>
              <a:t>A core team- fellow volunteers, leadership structure</a:t>
            </a:r>
          </a:p>
          <a:p>
            <a:r>
              <a:rPr lang="en-GB"/>
              <a:t>Clear vision and objectives- outline a strategy for the association and support this with SMART goals</a:t>
            </a:r>
          </a:p>
          <a:p>
            <a:r>
              <a:rPr lang="en-GB"/>
              <a:t>Constitution or Charter</a:t>
            </a:r>
          </a:p>
          <a:p>
            <a:r>
              <a:rPr lang="en-GB"/>
              <a:t>Association name and logo- branding and visibility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8D0F8-5018-1B5B-816A-6892379D4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Alumni associations: the essentials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40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defRPr sz="3200" b="1" i="1" dirty="0" smtClean="0">
            <a:latin typeface="Open Sans SemiBold" panose="020B0606030504020204" pitchFamily="34" charset="0"/>
            <a:ea typeface="Open Sans SemiBold" panose="020B0606030504020204" pitchFamily="34" charset="0"/>
            <a:cs typeface="Open Sans SemiBold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5" ma:contentTypeDescription="Create a new document." ma:contentTypeScope="" ma:versionID="ffec5104a194b7089913a920e26205ca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48ad5dfe65b24b2b43a672d1da6654c0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A6303C-7BF9-4C83-9B11-95974999BE7C}">
  <ds:schemaRefs>
    <ds:schemaRef ds:uri="9b7487c0-d7ff-4e0a-9ad4-fa6c1391a7d4"/>
    <ds:schemaRef ds:uri="http://schemas.microsoft.com/office/2006/documentManagement/types"/>
    <ds:schemaRef ds:uri="http://purl.org/dc/elements/1.1/"/>
    <ds:schemaRef ds:uri="6c6661e9-e19d-4d42-a8c7-e368fcc121b5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899814B-1E65-47EF-88BB-E797A42B8DFB}">
  <ds:schemaRefs>
    <ds:schemaRef ds:uri="6c6661e9-e19d-4d42-a8c7-e368fcc121b5"/>
    <ds:schemaRef ds:uri="9b7487c0-d7ff-4e0a-9ad4-fa6c1391a7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2018</Words>
  <Application>Microsoft Office PowerPoint</Application>
  <PresentationFormat>Widescreen</PresentationFormat>
  <Paragraphs>260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Myriad Pro</vt:lpstr>
      <vt:lpstr>Open Sans</vt:lpstr>
      <vt:lpstr>Open Sans ExtraBold</vt:lpstr>
      <vt:lpstr>Open Sans SemiBold</vt:lpstr>
      <vt:lpstr>Trebuchet MS</vt:lpstr>
      <vt:lpstr>Wingdings</vt:lpstr>
      <vt:lpstr>Wingdings 3</vt:lpstr>
      <vt:lpstr>Office Theme</vt:lpstr>
      <vt:lpstr>Title Slide</vt:lpstr>
      <vt:lpstr>Office Theme</vt:lpstr>
      <vt:lpstr>Facet</vt:lpstr>
      <vt:lpstr>PowerPoint Presentation</vt:lpstr>
      <vt:lpstr>How the conference works</vt:lpstr>
      <vt:lpstr>Housekeeping</vt:lpstr>
      <vt:lpstr>PowerPoint Presentation</vt:lpstr>
      <vt:lpstr>Agenda- session #2</vt:lpstr>
      <vt:lpstr>Building your local network</vt:lpstr>
      <vt:lpstr>Alumni Associations: the essentials</vt:lpstr>
      <vt:lpstr>PowerPoint Presentation</vt:lpstr>
      <vt:lpstr>PowerPoint Presentation</vt:lpstr>
      <vt:lpstr>PowerPoint Presentation</vt:lpstr>
      <vt:lpstr>Motivating members</vt:lpstr>
      <vt:lpstr>Key motivators to a joining a membership</vt:lpstr>
      <vt:lpstr>Key motivators to a joining a membership (cont.)</vt:lpstr>
      <vt:lpstr>Activity- Addressing membership motivations in association strategies</vt:lpstr>
      <vt:lpstr>Maintaining and growing membership</vt:lpstr>
      <vt:lpstr>PowerPoint Presentation</vt:lpstr>
      <vt:lpstr>CSC Alumni Association Leaders Conference </vt:lpstr>
      <vt:lpstr>Unique Selling Point</vt:lpstr>
      <vt:lpstr>Strategies to engage alumni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Activity- Breaking bad habits</vt:lpstr>
      <vt:lpstr>Break- 5 minutes</vt:lpstr>
      <vt:lpstr>Delivering successful engagement opportunities</vt:lpstr>
      <vt:lpstr>Successful, engaging, inspiring, valuable, meaningful</vt:lpstr>
      <vt:lpstr>PowerPoint Presentation</vt:lpstr>
      <vt:lpstr>Designing the event for alumni and stakeholders and lessons learnt</vt:lpstr>
      <vt:lpstr>Ensuring the aims of ACEF and UKCAC are met</vt:lpstr>
      <vt:lpstr>Key metrics of success and the way forward! </vt:lpstr>
      <vt:lpstr>Types of events and activities</vt:lpstr>
      <vt:lpstr>PowerPoint Presentation</vt:lpstr>
      <vt:lpstr>PowerPoint Presentation</vt:lpstr>
      <vt:lpstr>Policies</vt:lpstr>
      <vt:lpstr>PowerPoint Presentation</vt:lpstr>
      <vt:lpstr>Activity- Planning a successful, engaging, inspiring, valuable, meaningful activity</vt:lpstr>
      <vt:lpstr>Questions and final reflections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</cp:revision>
  <dcterms:created xsi:type="dcterms:W3CDTF">2023-12-11T12:08:01Z</dcterms:created>
  <dcterms:modified xsi:type="dcterms:W3CDTF">2025-03-21T15:10:37Z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