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7" r:id="rId6"/>
    <p:sldId id="659" r:id="rId7"/>
    <p:sldId id="259" r:id="rId8"/>
    <p:sldId id="660" r:id="rId9"/>
    <p:sldId id="661" r:id="rId10"/>
    <p:sldId id="663" r:id="rId11"/>
    <p:sldId id="258" r:id="rId12"/>
    <p:sldId id="673" r:id="rId13"/>
    <p:sldId id="664" r:id="rId14"/>
    <p:sldId id="665" r:id="rId15"/>
    <p:sldId id="666" r:id="rId16"/>
    <p:sldId id="667" r:id="rId17"/>
    <p:sldId id="668" r:id="rId18"/>
    <p:sldId id="669" r:id="rId19"/>
    <p:sldId id="670" r:id="rId20"/>
    <p:sldId id="671" r:id="rId21"/>
    <p:sldId id="672" r:id="rId22"/>
    <p:sldId id="674" r:id="rId23"/>
    <p:sldId id="675" r:id="rId24"/>
    <p:sldId id="676" r:id="rId25"/>
    <p:sldId id="677" r:id="rId26"/>
    <p:sldId id="678" r:id="rId27"/>
    <p:sldId id="679" r:id="rId28"/>
    <p:sldId id="6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9DFB32-B419-CA35-6014-D2E7CA977CB7}" v="2" dt="2025-06-26T09:34:02.6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68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04/08/2025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04/08/2025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.org/development/desa/indigenouspeoples/publications/2016/10/free-prior-and-informed-consent-an-indigenous-peoples-right-and-a-good-practice-for-local-communities-fao/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uk/government/publications/csc-safeguarding-policy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cscuk.fcdo.gov.uk/alumni-community-engagement-fund-resources/" TargetMode="Externa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alumni@cscuk.org.uk" TargetMode="Externa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6B2C123-D6C1-83F2-F48F-1E0E5C3D4913}"/>
              </a:ext>
            </a:extLst>
          </p:cNvPr>
          <p:cNvSpPr txBox="1"/>
          <p:nvPr/>
        </p:nvSpPr>
        <p:spPr>
          <a:xfrm>
            <a:off x="2180024" y="1816838"/>
            <a:ext cx="78319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Alumni Community Engagement Fund (ACEF) information session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1B16BC-77C1-5102-D334-D855BAB792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Activity risk assessment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A1FD64-ED66-05FF-2F61-82259ED5A7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94458"/>
                </a:solidFill>
                <a:effectLst/>
                <a:uLnTx/>
                <a:uFillTx/>
                <a:ea typeface="+mn-ea"/>
                <a:cs typeface="Arial"/>
              </a:rPr>
              <a:t>You must submit an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94458"/>
                </a:solidFill>
                <a:effectLst/>
                <a:uLnTx/>
                <a:uFillTx/>
                <a:ea typeface="+mn-ea"/>
                <a:cs typeface="Arial"/>
              </a:rPr>
              <a:t>‘Activity risk assessment’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94458"/>
                </a:solidFill>
                <a:effectLst/>
                <a:uLnTx/>
                <a:uFillTx/>
                <a:ea typeface="+mn-ea"/>
                <a:cs typeface="Arial"/>
              </a:rPr>
              <a:t>to your ACEF contact for approval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94458"/>
                </a:solidFill>
                <a:effectLst/>
                <a:uLnTx/>
                <a:uFillTx/>
                <a:ea typeface="+mn-ea"/>
                <a:cs typeface="Arial"/>
              </a:rPr>
              <a:t>before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94458"/>
                </a:solidFill>
                <a:effectLst/>
                <a:uLnTx/>
                <a:uFillTx/>
                <a:ea typeface="+mn-ea"/>
                <a:cs typeface="Arial"/>
              </a:rPr>
              <a:t> committing to any funding or taking forward your event.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94458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8DC012-9ADF-8B97-D3ED-919093BF5FF4}"/>
              </a:ext>
            </a:extLst>
          </p:cNvPr>
          <p:cNvSpPr txBox="1"/>
          <p:nvPr/>
        </p:nvSpPr>
        <p:spPr>
          <a:xfrm>
            <a:off x="6446904" y="748423"/>
            <a:ext cx="558218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cs typeface="Arial"/>
              </a:rPr>
              <a:t>Step 1- </a:t>
            </a:r>
            <a:r>
              <a:rPr lang="en-GB" dirty="0">
                <a:solidFill>
                  <a:schemeClr val="bg1"/>
                </a:solidFill>
                <a:cs typeface="Arial"/>
              </a:rPr>
              <a:t>Identify any risks related to your activity. Pre-populated risks but you should add further risks identified and relevant to your activity. </a:t>
            </a:r>
          </a:p>
          <a:p>
            <a:endParaRPr lang="en-GB" b="1" dirty="0">
              <a:solidFill>
                <a:schemeClr val="bg1"/>
              </a:solidFill>
              <a:cs typeface="Arial"/>
            </a:endParaRPr>
          </a:p>
          <a:p>
            <a:r>
              <a:rPr lang="en-GB" b="1" dirty="0">
                <a:solidFill>
                  <a:schemeClr val="bg1"/>
                </a:solidFill>
                <a:cs typeface="Arial"/>
              </a:rPr>
              <a:t>Step 2- </a:t>
            </a:r>
            <a:r>
              <a:rPr lang="en-GB" dirty="0">
                <a:solidFill>
                  <a:schemeClr val="bg1"/>
                </a:solidFill>
                <a:cs typeface="Arial"/>
              </a:rPr>
              <a:t>Analyse your risks by scoring the likelihood of them happening and the level of their potential impact on the activity </a:t>
            </a:r>
          </a:p>
          <a:p>
            <a:endParaRPr lang="en-GB" b="1" dirty="0">
              <a:solidFill>
                <a:schemeClr val="bg1"/>
              </a:solidFill>
              <a:cs typeface="Arial"/>
            </a:endParaRPr>
          </a:p>
          <a:p>
            <a:r>
              <a:rPr lang="en-GB" b="1" dirty="0">
                <a:solidFill>
                  <a:schemeClr val="bg1"/>
                </a:solidFill>
                <a:cs typeface="Arial"/>
              </a:rPr>
              <a:t>Step 3- </a:t>
            </a:r>
            <a:r>
              <a:rPr lang="en-GB" dirty="0">
                <a:solidFill>
                  <a:schemeClr val="bg1"/>
                </a:solidFill>
                <a:cs typeface="Arial"/>
              </a:rPr>
              <a:t>Assign a target risk score. This should be the level of risk you are willing to undertake.</a:t>
            </a:r>
          </a:p>
          <a:p>
            <a:endParaRPr lang="en-GB" b="1" dirty="0">
              <a:solidFill>
                <a:schemeClr val="bg1"/>
              </a:solidFill>
              <a:cs typeface="Arial"/>
            </a:endParaRPr>
          </a:p>
          <a:p>
            <a:r>
              <a:rPr lang="en-GB" b="1" dirty="0">
                <a:solidFill>
                  <a:schemeClr val="bg1"/>
                </a:solidFill>
                <a:cs typeface="Arial"/>
              </a:rPr>
              <a:t>Step 4- </a:t>
            </a:r>
            <a:r>
              <a:rPr lang="en-GB" dirty="0">
                <a:solidFill>
                  <a:schemeClr val="bg1"/>
                </a:solidFill>
                <a:cs typeface="Arial"/>
              </a:rPr>
              <a:t>The 'Control measures’ - modify</a:t>
            </a:r>
          </a:p>
          <a:p>
            <a:endParaRPr lang="en-GB" b="1" dirty="0">
              <a:solidFill>
                <a:schemeClr val="bg1"/>
              </a:solidFill>
              <a:cs typeface="Arial"/>
            </a:endParaRPr>
          </a:p>
          <a:p>
            <a:r>
              <a:rPr lang="en-GB" b="1" dirty="0">
                <a:solidFill>
                  <a:schemeClr val="bg1"/>
                </a:solidFill>
                <a:cs typeface="Arial"/>
              </a:rPr>
              <a:t>Step 5- </a:t>
            </a:r>
            <a:r>
              <a:rPr lang="en-GB" dirty="0">
                <a:solidFill>
                  <a:schemeClr val="bg1"/>
                </a:solidFill>
                <a:cs typeface="Arial"/>
              </a:rPr>
              <a:t>Rescore the likelihood and potential impact of the risk identified with the controls in place. </a:t>
            </a:r>
          </a:p>
          <a:p>
            <a:endParaRPr lang="en-GB" b="1" dirty="0">
              <a:solidFill>
                <a:schemeClr val="bg1"/>
              </a:solidFill>
              <a:cs typeface="Arial"/>
            </a:endParaRPr>
          </a:p>
          <a:p>
            <a:r>
              <a:rPr lang="en-GB" b="1" dirty="0">
                <a:solidFill>
                  <a:schemeClr val="bg1"/>
                </a:solidFill>
                <a:cs typeface="Arial"/>
              </a:rPr>
              <a:t>Step 6- </a:t>
            </a:r>
            <a:r>
              <a:rPr lang="en-GB" dirty="0">
                <a:solidFill>
                  <a:schemeClr val="bg1"/>
                </a:solidFill>
                <a:cs typeface="Arial"/>
              </a:rPr>
              <a:t>If your residual risk score is still higher than your target risk score, list the additional controls</a:t>
            </a:r>
            <a:endParaRPr lang="en-US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4048B8-4CF2-724F-2781-FDE083F5697D}"/>
              </a:ext>
            </a:extLst>
          </p:cNvPr>
          <p:cNvSpPr txBox="1"/>
          <p:nvPr/>
        </p:nvSpPr>
        <p:spPr>
          <a:xfrm>
            <a:off x="498695" y="2770982"/>
            <a:ext cx="4960418" cy="369331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Tips to successfully assess risks: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94458"/>
                </a:solidFill>
                <a:cs typeface="Arial"/>
              </a:rPr>
              <a:t>You should build on the information submitted in your application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Modify the control measures as per your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Take into consideration local laws and other requirements to deliver your activity including legal principles such as </a:t>
            </a:r>
            <a:r>
              <a:rPr lang="en-GB" u="sng" dirty="0">
                <a:hlinkClick r:id="rId2"/>
              </a:rPr>
              <a:t>Free, Prior and Informed Consent (FPIC)</a:t>
            </a:r>
            <a:r>
              <a:rPr lang="en-GB" dirty="0"/>
              <a:t> which ensures Indigenous Peoples have the right to give or withhold consent to activities which may affect their lands, territories and resources</a:t>
            </a:r>
          </a:p>
        </p:txBody>
      </p:sp>
    </p:spTree>
    <p:extLst>
      <p:ext uri="{BB962C8B-B14F-4D97-AF65-F5344CB8AC3E}">
        <p14:creationId xmlns:p14="http://schemas.microsoft.com/office/powerpoint/2010/main" val="3952154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2CCD46-1540-A1F8-D31E-112D349FFC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Contingency planning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78F00A-909B-C0FB-4C8B-1A72146612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Assessing 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9E85CB-85FA-D51A-9684-E3C272C68668}"/>
              </a:ext>
            </a:extLst>
          </p:cNvPr>
          <p:cNvSpPr txBox="1"/>
          <p:nvPr/>
        </p:nvSpPr>
        <p:spPr>
          <a:xfrm>
            <a:off x="6524953" y="805337"/>
            <a:ext cx="531462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94458"/>
                </a:solidFill>
                <a:cs typeface="Arial"/>
              </a:rPr>
              <a:t>You should </a:t>
            </a:r>
            <a:r>
              <a:rPr lang="en-GB" b="1" dirty="0">
                <a:solidFill>
                  <a:srgbClr val="394458"/>
                </a:solidFill>
                <a:cs typeface="Arial"/>
              </a:rPr>
              <a:t>keep a contingency plan prepared </a:t>
            </a:r>
            <a:r>
              <a:rPr lang="en-GB" dirty="0">
                <a:solidFill>
                  <a:srgbClr val="394458"/>
                </a:solidFill>
                <a:cs typeface="Arial"/>
              </a:rPr>
              <a:t>in case you are no longer able to deliver your event in-person. This may mean changing the date of your event, number of people attending, and moving to an online event, for example.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394458"/>
              </a:solidFill>
              <a:cs typeface="Arial"/>
            </a:endParaRPr>
          </a:p>
          <a:p>
            <a:r>
              <a:rPr lang="en-GB" dirty="0">
                <a:solidFill>
                  <a:srgbClr val="394458"/>
                </a:solidFill>
                <a:cs typeface="Arial"/>
              </a:rPr>
              <a:t>Example: If you are delivering a face-to-face activity, you </a:t>
            </a:r>
            <a:r>
              <a:rPr lang="en-GB" b="1" dirty="0">
                <a:solidFill>
                  <a:srgbClr val="394458"/>
                </a:solidFill>
                <a:cs typeface="Arial"/>
              </a:rPr>
              <a:t>must stay up to date with COVID-19 rules and situational changes</a:t>
            </a:r>
            <a:r>
              <a:rPr lang="en-GB" dirty="0">
                <a:solidFill>
                  <a:srgbClr val="394458"/>
                </a:solidFill>
                <a:cs typeface="Arial"/>
              </a:rPr>
              <a:t>. You should keep your ACEF contact informed of any COVID-19 updates and take their advice on changes you may need to make to your activity.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394458"/>
              </a:solidFill>
              <a:cs typeface="Arial"/>
            </a:endParaRPr>
          </a:p>
          <a:p>
            <a:r>
              <a:rPr lang="en-GB" dirty="0">
                <a:solidFill>
                  <a:srgbClr val="394458"/>
                </a:solidFill>
                <a:cs typeface="Arial"/>
              </a:rPr>
              <a:t>Refer to the </a:t>
            </a:r>
            <a:r>
              <a:rPr lang="en-GB" b="1" dirty="0">
                <a:solidFill>
                  <a:srgbClr val="394458"/>
                </a:solidFill>
                <a:cs typeface="Arial"/>
              </a:rPr>
              <a:t>Activity and budget planning guidance document </a:t>
            </a:r>
            <a:r>
              <a:rPr lang="en-GB" dirty="0">
                <a:solidFill>
                  <a:srgbClr val="394458"/>
                </a:solidFill>
                <a:cs typeface="Arial"/>
              </a:rPr>
              <a:t>for more information. </a:t>
            </a:r>
          </a:p>
        </p:txBody>
      </p:sp>
    </p:spTree>
    <p:extLst>
      <p:ext uri="{BB962C8B-B14F-4D97-AF65-F5344CB8AC3E}">
        <p14:creationId xmlns:p14="http://schemas.microsoft.com/office/powerpoint/2010/main" val="3321570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3A699-083E-97EE-F342-355C411C16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4" y="859221"/>
            <a:ext cx="5457825" cy="54237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1900" b="1" dirty="0"/>
              <a:t>What is safeguarding?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sz="1900" dirty="0">
                <a:cs typeface="Arial"/>
              </a:rPr>
              <a:t>There are many definitions of safeguarding, but in the UK in general terms it means: </a:t>
            </a:r>
            <a:endParaRPr lang="en-US" sz="1900" dirty="0">
              <a:cs typeface="Arial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GB" sz="1900" dirty="0">
              <a:cs typeface="Arial"/>
            </a:endParaRPr>
          </a:p>
          <a:p>
            <a:pPr marL="0" indent="0">
              <a:buNone/>
            </a:pPr>
            <a:r>
              <a:rPr lang="en-GB" sz="1900" dirty="0">
                <a:cs typeface="Arial"/>
              </a:rPr>
              <a:t>'Protecting peoples' health, wellbeing and human rights, and enabling them to live free from harm, abuse and neglect.'</a:t>
            </a:r>
          </a:p>
          <a:p>
            <a:endParaRPr lang="en-GB" sz="1900" dirty="0">
              <a:cs typeface="Arial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sz="1900" dirty="0">
                <a:cs typeface="Arial"/>
              </a:rPr>
              <a:t>In your activities, safeguarding should be seen as </a:t>
            </a:r>
            <a:r>
              <a:rPr lang="en-GB" sz="1900" b="1" dirty="0">
                <a:cs typeface="Arial"/>
              </a:rPr>
              <a:t>preventing</a:t>
            </a:r>
            <a:r>
              <a:rPr lang="en-GB" sz="1900" dirty="0">
                <a:cs typeface="Arial"/>
              </a:rPr>
              <a:t> and </a:t>
            </a:r>
            <a:r>
              <a:rPr lang="en-GB" sz="1900" b="1" dirty="0">
                <a:cs typeface="Arial"/>
              </a:rPr>
              <a:t>responding</a:t>
            </a:r>
            <a:r>
              <a:rPr lang="en-GB" sz="1900" dirty="0">
                <a:cs typeface="Arial"/>
              </a:rPr>
              <a:t> to harm caused by the abuse of power, position and opportunity. </a:t>
            </a:r>
            <a:endParaRPr lang="en-US" sz="1900" dirty="0">
              <a:cs typeface="Arial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GB" sz="1900" dirty="0">
              <a:cs typeface="Arial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sz="1900" dirty="0">
                <a:cs typeface="Arial"/>
              </a:rPr>
              <a:t>This includes sexual exploitation, abuse, harassment or bullying by all those involved in the activity development, delivery, and those the activity seeks to support. </a:t>
            </a:r>
          </a:p>
          <a:p>
            <a:endParaRPr lang="en-GB" sz="1900" dirty="0">
              <a:solidFill>
                <a:srgbClr val="394458"/>
              </a:solidFill>
              <a:cs typeface="Arial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sz="1900" dirty="0">
                <a:cs typeface="Arial"/>
              </a:rPr>
              <a:t>The CSC has a Safeguarding Policy which covers alumni where you are engaged in Commission activity: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GB" sz="1900" dirty="0">
              <a:cs typeface="Arial"/>
            </a:endParaRPr>
          </a:p>
          <a:p>
            <a:pPr marL="457200" lvl="1" indent="0">
              <a:buNone/>
            </a:pPr>
            <a:r>
              <a:rPr lang="en-GB" sz="1900" dirty="0"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https://www.gov.uk/government/publications/csc-safeguarding-policy</a:t>
            </a:r>
            <a:endParaRPr lang="en-GB" sz="1900" dirty="0">
              <a:cs typeface="Arial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GB" sz="19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84D384-3F64-3E82-CBEF-AE3948618E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3" y="180864"/>
            <a:ext cx="5457825" cy="546100"/>
          </a:xfrm>
        </p:spPr>
        <p:txBody>
          <a:bodyPr/>
          <a:lstStyle/>
          <a:p>
            <a:r>
              <a:rPr lang="en-GB" dirty="0"/>
              <a:t>Safeguarding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8DFE4E-6C37-EDC4-3645-B39CA10F0C7B}"/>
              </a:ext>
            </a:extLst>
          </p:cNvPr>
          <p:cNvSpPr txBox="1"/>
          <p:nvPr/>
        </p:nvSpPr>
        <p:spPr>
          <a:xfrm>
            <a:off x="6498970" y="317061"/>
            <a:ext cx="5457825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sz="1600" dirty="0">
                <a:solidFill>
                  <a:srgbClr val="394458"/>
                </a:solidFill>
                <a:cs typeface="Arial"/>
              </a:rPr>
              <a:t>Effective safeguarding systems and duty of care to be applied by any partners and contractors acting on your behalf or that you are engaged with. </a:t>
            </a:r>
          </a:p>
          <a:p>
            <a:endParaRPr lang="en-GB" sz="1600" dirty="0">
              <a:solidFill>
                <a:srgbClr val="394458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94458"/>
                </a:solidFill>
                <a:cs typeface="Arial"/>
              </a:rPr>
              <a:t>If you receive a complaint or a legitimate concern relating to a safeguarding issue should report it </a:t>
            </a:r>
            <a:r>
              <a:rPr lang="en-GB" sz="1600" b="1" dirty="0">
                <a:solidFill>
                  <a:srgbClr val="394458"/>
                </a:solidFill>
                <a:cs typeface="Arial"/>
              </a:rPr>
              <a:t>immediately</a:t>
            </a:r>
            <a:r>
              <a:rPr lang="en-GB" sz="1600" dirty="0">
                <a:solidFill>
                  <a:srgbClr val="394458"/>
                </a:solidFill>
                <a:cs typeface="Arial"/>
              </a:rPr>
              <a:t>. This includes any of the following examples (though is not an exhaustive list):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394458"/>
                </a:solidFill>
                <a:cs typeface="Arial"/>
              </a:rPr>
              <a:t>Child abuse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394458"/>
                </a:solidFill>
                <a:cs typeface="Arial"/>
              </a:rPr>
              <a:t>Sexual harassment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394458"/>
                </a:solidFill>
                <a:cs typeface="Arial"/>
              </a:rPr>
              <a:t>Racial abuse or harassment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394458"/>
                </a:solidFill>
                <a:cs typeface="Arial"/>
              </a:rPr>
              <a:t>Exploitation, including sexual exploitation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394458"/>
                </a:solidFill>
                <a:cs typeface="Arial"/>
              </a:rPr>
              <a:t>Bullying, including cyberbullying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394458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394458"/>
                </a:solidFill>
                <a:cs typeface="Arial"/>
              </a:rPr>
              <a:t>To report safeguarding concerns in relation to your ACEF activity, email - </a:t>
            </a:r>
            <a:r>
              <a:rPr lang="en-GB" sz="1600" b="1" dirty="0">
                <a:solidFill>
                  <a:srgbClr val="394458"/>
                </a:solidFill>
                <a:cs typeface="Arial"/>
              </a:rPr>
              <a:t>csc.safeguarding@cscuk.org.uk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394458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394458"/>
                </a:solidFill>
                <a:cs typeface="Arial"/>
              </a:rPr>
              <a:t>Confidentiality important but safeguarding must come first. </a:t>
            </a:r>
            <a:r>
              <a:rPr lang="en-GB" sz="1600" dirty="0">
                <a:solidFill>
                  <a:srgbClr val="394458"/>
                </a:solidFill>
                <a:cs typeface="Arial"/>
              </a:rPr>
              <a:t>Safeguarding issues must be reported – you can’t promise not to tell anyone once a concern is reported to you.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394458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0199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56A5E62-868D-E58A-DA95-E7BB65F6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62786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Stage 2: Planning your activity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2B6306-6A6F-54C6-9BAA-51423C2D3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627461"/>
          </a:xfrm>
        </p:spPr>
        <p:txBody>
          <a:bodyPr>
            <a:normAutofit fontScale="92500" lnSpcReduction="20000"/>
          </a:bodyPr>
          <a:lstStyle/>
          <a:p>
            <a:r>
              <a:rPr lang="en-GB" sz="1900" dirty="0"/>
              <a:t>Update and share your planning with your ACEF contact regularly</a:t>
            </a:r>
          </a:p>
          <a:p>
            <a:endParaRPr lang="en-GB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9C95344-6BEA-D34D-1993-87F7C78D1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499" y="3068087"/>
            <a:ext cx="3036477" cy="1942138"/>
          </a:xfrm>
        </p:spPr>
        <p:txBody>
          <a:bodyPr/>
          <a:lstStyle/>
          <a:p>
            <a:r>
              <a:rPr lang="en-GB" dirty="0"/>
              <a:t>Ask for their insight and advice at the early stages of your planning</a:t>
            </a:r>
          </a:p>
          <a:p>
            <a:r>
              <a:rPr lang="en-GB" dirty="0"/>
              <a:t>Confirm dates and deadlines</a:t>
            </a:r>
          </a:p>
          <a:p>
            <a:r>
              <a:rPr lang="en-GB" dirty="0"/>
              <a:t>Share your activity programme itinerary</a:t>
            </a:r>
          </a:p>
          <a:p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B0CFE81-BBD1-0B9B-AEFE-E896890FBEC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1900" dirty="0"/>
              <a:t>Identify promotional routes and contacts</a:t>
            </a:r>
          </a:p>
          <a:p>
            <a:endParaRPr lang="en-GB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0DB9A57-97F2-49CC-83CA-E86E03FA4E2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70686" y="3070245"/>
            <a:ext cx="3050628" cy="1942138"/>
          </a:xfrm>
        </p:spPr>
        <p:txBody>
          <a:bodyPr/>
          <a:lstStyle/>
          <a:p>
            <a:r>
              <a:rPr lang="en-GB" dirty="0"/>
              <a:t>Think about the best ways to reach the community</a:t>
            </a:r>
          </a:p>
          <a:p>
            <a:r>
              <a:rPr lang="en-GB" dirty="0"/>
              <a:t>Liaise with key contacts where required</a:t>
            </a:r>
          </a:p>
          <a:p>
            <a:r>
              <a:rPr lang="en-GB" dirty="0"/>
              <a:t>Speakers, stakeholders</a:t>
            </a:r>
          </a:p>
          <a:p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72DE351-7770-5C75-69EA-48DA1DB39353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GB" dirty="0"/>
              <a:t>Sense check your activity</a:t>
            </a:r>
          </a:p>
          <a:p>
            <a:endParaRPr lang="en-GB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65A8A8EC-750C-6DCB-7FEA-5683830D7E8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86910" y="3068087"/>
            <a:ext cx="3036477" cy="1942138"/>
          </a:xfrm>
        </p:spPr>
        <p:txBody>
          <a:bodyPr/>
          <a:lstStyle/>
          <a:p>
            <a:r>
              <a:rPr lang="en-GB" dirty="0"/>
              <a:t>Does this meet the needs of the community? Will it be delivered on time?</a:t>
            </a:r>
          </a:p>
          <a:p>
            <a:r>
              <a:rPr lang="en-GB" dirty="0"/>
              <a:t>Does your activity clearly address the ACEF theme?</a:t>
            </a:r>
          </a:p>
          <a:p>
            <a:r>
              <a:rPr lang="en-GB" dirty="0"/>
              <a:t>Access and inclusion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186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081E5-81C7-0D32-10AF-0C1095C8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B9DC6661-EB42-0304-26D3-87C68C70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62786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Stage 3: Ways to measure impact and scaling up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EDA6DC4-2CD3-848E-3932-F9F1F0E32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627461"/>
          </a:xfrm>
        </p:spPr>
        <p:txBody>
          <a:bodyPr>
            <a:normAutofit/>
          </a:bodyPr>
          <a:lstStyle/>
          <a:p>
            <a:r>
              <a:rPr lang="en-GB" dirty="0"/>
              <a:t>Measure success</a:t>
            </a:r>
          </a:p>
          <a:p>
            <a:endParaRPr lang="en-GB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A9EFB81-4A31-B12F-1A8B-5DA236C69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499" y="3068087"/>
            <a:ext cx="3036477" cy="1942138"/>
          </a:xfrm>
        </p:spPr>
        <p:txBody>
          <a:bodyPr/>
          <a:lstStyle/>
          <a:p>
            <a:r>
              <a:rPr lang="en-GB" dirty="0"/>
              <a:t>How will you gather feedback and information on the success of the activity from your community?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Tips and guidance on the next slide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EF7944-7788-8DAB-509E-C305223406E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Scalability</a:t>
            </a:r>
          </a:p>
          <a:p>
            <a:endParaRPr lang="en-GB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8407F9EE-9C96-02D9-9FFD-4AD212274BA8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70686" y="3070245"/>
            <a:ext cx="3050628" cy="1942138"/>
          </a:xfrm>
        </p:spPr>
        <p:txBody>
          <a:bodyPr/>
          <a:lstStyle/>
          <a:p>
            <a:r>
              <a:rPr lang="en-GB" dirty="0"/>
              <a:t>Think about ‘Small Changes for Big Impact’</a:t>
            </a:r>
          </a:p>
          <a:p>
            <a:r>
              <a:rPr lang="en-GB" dirty="0"/>
              <a:t>How could you and/or others upscale your activity in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B5C60-73A9-2F2A-368A-FE5C2D196B2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03024" y="3051100"/>
            <a:ext cx="3036477" cy="19421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Submit your event report and key insights from the feedback gathered</a:t>
            </a:r>
          </a:p>
          <a:p>
            <a:r>
              <a:rPr lang="en-GB" dirty="0"/>
              <a:t>Complete the ACEF feedback survey</a:t>
            </a:r>
          </a:p>
          <a:p>
            <a:r>
              <a:rPr lang="en-GB" dirty="0"/>
              <a:t>Complete post 4-months feedback survey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6D4AD-4F8C-802D-5472-99553EECACB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627460"/>
          </a:xfrm>
        </p:spPr>
        <p:txBody>
          <a:bodyPr>
            <a:noAutofit/>
          </a:bodyPr>
          <a:lstStyle/>
          <a:p>
            <a:r>
              <a:rPr lang="en-GB" dirty="0"/>
              <a:t>Keep CSC posted about short-and long-term impact</a:t>
            </a:r>
          </a:p>
        </p:txBody>
      </p:sp>
    </p:spTree>
    <p:extLst>
      <p:ext uri="{BB962C8B-B14F-4D97-AF65-F5344CB8AC3E}">
        <p14:creationId xmlns:p14="http://schemas.microsoft.com/office/powerpoint/2010/main" val="921233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0E150A1-B57A-438C-12E4-FB523B5B9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Measuring success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091C1B4-9BA4-C68B-D067-9D57A32460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041403"/>
              </p:ext>
            </p:extLst>
          </p:nvPr>
        </p:nvGraphicFramePr>
        <p:xfrm>
          <a:off x="963919" y="1803838"/>
          <a:ext cx="5336989" cy="362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068">
                  <a:extLst>
                    <a:ext uri="{9D8B030D-6E8A-4147-A177-3AD203B41FA5}">
                      <a16:colId xmlns:a16="http://schemas.microsoft.com/office/drawing/2014/main" val="1553838741"/>
                    </a:ext>
                  </a:extLst>
                </a:gridCol>
                <a:gridCol w="4051921">
                  <a:extLst>
                    <a:ext uri="{9D8B030D-6E8A-4147-A177-3AD203B41FA5}">
                      <a16:colId xmlns:a16="http://schemas.microsoft.com/office/drawing/2014/main" val="2593576681"/>
                    </a:ext>
                  </a:extLst>
                </a:gridCol>
              </a:tblGrid>
              <a:tr h="667968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2"/>
                          </a:solidFill>
                        </a:rPr>
                        <a:t>Activity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2"/>
                          </a:solidFill>
                        </a:rPr>
                        <a:t>Indicators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771195"/>
                  </a:ext>
                </a:extLst>
              </a:tr>
              <a:tr h="949218">
                <a:tc>
                  <a:txBody>
                    <a:bodyPr/>
                    <a:lstStyle/>
                    <a:p>
                      <a:r>
                        <a:rPr lang="en-GB" sz="1600" dirty="0"/>
                        <a:t>Skills development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Pre- and post-knowledge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Planned skills application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Dissemination of skills or information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Next steps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Measured increase in knowledge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Stakeholder engagement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Ideas and knowledge sharing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Networking and increased contacts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699147"/>
                  </a:ext>
                </a:extLst>
              </a:tr>
              <a:tr h="667968">
                <a:tc>
                  <a:txBody>
                    <a:bodyPr/>
                    <a:lstStyle/>
                    <a:p>
                      <a:r>
                        <a:rPr lang="en-GB" sz="1600" dirty="0"/>
                        <a:t>Awareness raising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287553"/>
                  </a:ext>
                </a:extLst>
              </a:tr>
              <a:tr h="667968">
                <a:tc>
                  <a:txBody>
                    <a:bodyPr/>
                    <a:lstStyle/>
                    <a:p>
                      <a:r>
                        <a:rPr lang="en-GB" sz="1600" dirty="0"/>
                        <a:t>Public service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225715"/>
                  </a:ext>
                </a:extLst>
              </a:tr>
              <a:tr h="667968">
                <a:tc>
                  <a:txBody>
                    <a:bodyPr/>
                    <a:lstStyle/>
                    <a:p>
                      <a:r>
                        <a:rPr lang="en-GB" sz="1600" dirty="0"/>
                        <a:t>Discussion/</a:t>
                      </a:r>
                    </a:p>
                    <a:p>
                      <a:r>
                        <a:rPr lang="en-GB" sz="1600" dirty="0"/>
                        <a:t>debate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446885"/>
                  </a:ext>
                </a:extLst>
              </a:tr>
            </a:tbl>
          </a:graphicData>
        </a:graphic>
      </p:graphicFrame>
      <p:pic>
        <p:nvPicPr>
          <p:cNvPr id="19" name="Picture 18" descr="A pen next to a checklist&#10;&#10;AI-generated content may be incorrect.">
            <a:extLst>
              <a:ext uri="{FF2B5EF4-FFF2-40B4-BE49-F238E27FC236}">
                <a16:creationId xmlns:a16="http://schemas.microsoft.com/office/drawing/2014/main" id="{F02705F0-F0DD-6FBC-63C8-995ADBD31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64" y="609435"/>
            <a:ext cx="1909523" cy="1355761"/>
          </a:xfrm>
          <a:prstGeom prst="rect">
            <a:avLst/>
          </a:prstGeom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318A386C-D980-90AC-004C-A55E7432A09D}"/>
              </a:ext>
            </a:extLst>
          </p:cNvPr>
          <p:cNvSpPr/>
          <p:nvPr/>
        </p:nvSpPr>
        <p:spPr>
          <a:xfrm>
            <a:off x="8585755" y="90617"/>
            <a:ext cx="2164208" cy="918108"/>
          </a:xfrm>
          <a:prstGeom prst="cloudCallout">
            <a:avLst>
              <a:gd name="adj1" fmla="val -49924"/>
              <a:gd name="adj2" fmla="val 6584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Feedback questionnaires or surveys</a:t>
            </a:r>
          </a:p>
        </p:txBody>
      </p:sp>
      <p:pic>
        <p:nvPicPr>
          <p:cNvPr id="21" name="Picture 20" descr="A group of hands holding up speech bubbles">
            <a:extLst>
              <a:ext uri="{FF2B5EF4-FFF2-40B4-BE49-F238E27FC236}">
                <a16:creationId xmlns:a16="http://schemas.microsoft.com/office/drawing/2014/main" id="{06651963-7A3E-DC19-2F6E-6E7112A6E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80" y="2023119"/>
            <a:ext cx="3819584" cy="1519220"/>
          </a:xfrm>
          <a:prstGeom prst="rect">
            <a:avLst/>
          </a:prstGeom>
        </p:spPr>
      </p:pic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DE544C2A-951A-057D-EE6A-AA4EE4BA95D7}"/>
              </a:ext>
            </a:extLst>
          </p:cNvPr>
          <p:cNvSpPr/>
          <p:nvPr/>
        </p:nvSpPr>
        <p:spPr>
          <a:xfrm>
            <a:off x="9747496" y="1137237"/>
            <a:ext cx="2015414" cy="1289753"/>
          </a:xfrm>
          <a:prstGeom prst="cloudCallout">
            <a:avLst>
              <a:gd name="adj1" fmla="val -58801"/>
              <a:gd name="adj2" fmla="val 5571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 Informal feedback: show of hands, verbal</a:t>
            </a:r>
          </a:p>
        </p:txBody>
      </p:sp>
      <p:pic>
        <p:nvPicPr>
          <p:cNvPr id="24" name="Picture 23" descr="A group of men in a field&#10;&#10;AI-generated content may be incorrect.">
            <a:extLst>
              <a:ext uri="{FF2B5EF4-FFF2-40B4-BE49-F238E27FC236}">
                <a16:creationId xmlns:a16="http://schemas.microsoft.com/office/drawing/2014/main" id="{8BC4D34B-7939-E906-7770-74B9D98B2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81" y="3874770"/>
            <a:ext cx="1904778" cy="1753848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A3DDFE6D-A5FB-EC61-3F09-6971905026CF}"/>
              </a:ext>
            </a:extLst>
          </p:cNvPr>
          <p:cNvSpPr/>
          <p:nvPr/>
        </p:nvSpPr>
        <p:spPr>
          <a:xfrm>
            <a:off x="9598702" y="3723840"/>
            <a:ext cx="2164208" cy="1289753"/>
          </a:xfrm>
          <a:prstGeom prst="cloudCallout">
            <a:avLst>
              <a:gd name="adj1" fmla="val -63061"/>
              <a:gd name="adj2" fmla="val 5505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Post-activity follow-up: site-visits, communication</a:t>
            </a:r>
          </a:p>
        </p:txBody>
      </p:sp>
    </p:spTree>
    <p:extLst>
      <p:ext uri="{BB962C8B-B14F-4D97-AF65-F5344CB8AC3E}">
        <p14:creationId xmlns:p14="http://schemas.microsoft.com/office/powerpoint/2010/main" val="955315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B01E7E-F653-9588-A327-BD7654498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Funding</a:t>
            </a:r>
          </a:p>
        </p:txBody>
      </p:sp>
    </p:spTree>
    <p:extLst>
      <p:ext uri="{BB962C8B-B14F-4D97-AF65-F5344CB8AC3E}">
        <p14:creationId xmlns:p14="http://schemas.microsoft.com/office/powerpoint/2010/main" val="1858789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B7CE4D-C602-34C1-0A83-EFD3F0A7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General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2AC87-13AA-8FBF-11C4-5CF7B239C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72626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Use ACEF Organiser Workplan and Budget spreadsheet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C610AB-EF4B-BD03-9E01-6D500E455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499" y="3171380"/>
            <a:ext cx="3036477" cy="1942138"/>
          </a:xfrm>
        </p:spPr>
        <p:txBody>
          <a:bodyPr>
            <a:normAutofit/>
          </a:bodyPr>
          <a:lstStyle/>
          <a:p>
            <a:r>
              <a:rPr lang="en-GB" dirty="0"/>
              <a:t>Outline all financial costs associated with your activity</a:t>
            </a:r>
          </a:p>
          <a:p>
            <a:r>
              <a:rPr lang="en-GB" dirty="0"/>
              <a:t>Refer to the funding guidance outlined in ACEF Terms &amp; Conditions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CE62BE-5B38-23A2-489B-028C11006E6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Approve all costs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3BD960-22FF-AA70-E47B-7F7ADB9AFE08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70686" y="3041907"/>
            <a:ext cx="3050628" cy="3423629"/>
          </a:xfrm>
        </p:spPr>
        <p:txBody>
          <a:bodyPr>
            <a:normAutofit/>
          </a:bodyPr>
          <a:lstStyle/>
          <a:p>
            <a:r>
              <a:rPr lang="en-GB" dirty="0"/>
              <a:t>All costs and financial documentation (e.g. receipts, invoices, quotes) </a:t>
            </a:r>
            <a:r>
              <a:rPr lang="en-GB" b="1" dirty="0"/>
              <a:t>must</a:t>
            </a:r>
            <a:r>
              <a:rPr lang="en-GB" dirty="0"/>
              <a:t> be approved by your ACEF contact in advance of any agreements with vendors or payments made</a:t>
            </a:r>
          </a:p>
          <a:p>
            <a:r>
              <a:rPr lang="en-GB" dirty="0"/>
              <a:t>English translation of receipts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CDF4AB-8DC9-4512-094E-252A6F40759B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GB" dirty="0"/>
              <a:t>Alternative claim forms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9299D3B-1DD0-C5C3-4100-9648DF80965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30373" y="3014235"/>
            <a:ext cx="3562618" cy="3423628"/>
          </a:xfrm>
        </p:spPr>
        <p:txBody>
          <a:bodyPr>
            <a:normAutofit/>
          </a:bodyPr>
          <a:lstStyle/>
          <a:p>
            <a:r>
              <a:rPr lang="en-GB" dirty="0"/>
              <a:t>If you are unable to acquire financial documentation in advance, liaise with your ACEF Contact on how to use alternative claim forms</a:t>
            </a:r>
          </a:p>
        </p:txBody>
      </p:sp>
    </p:spTree>
    <p:extLst>
      <p:ext uri="{BB962C8B-B14F-4D97-AF65-F5344CB8AC3E}">
        <p14:creationId xmlns:p14="http://schemas.microsoft.com/office/powerpoint/2010/main" val="1491755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050D-18BA-FA6F-B681-E321C3BD0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Types of claim 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D4E69-B5C5-DC21-FB96-E37A5D2A9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Financial cost template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4946A-0D43-C00B-A170-8C91C7033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5"/>
            <a:ext cx="3036477" cy="3693729"/>
          </a:xfrm>
        </p:spPr>
        <p:txBody>
          <a:bodyPr>
            <a:normAutofit/>
          </a:bodyPr>
          <a:lstStyle/>
          <a:p>
            <a:r>
              <a:rPr lang="en-GB" dirty="0"/>
              <a:t>Use this template where financial evidence cannot be gathered in the form of quotes or invoices.</a:t>
            </a:r>
          </a:p>
          <a:p>
            <a:r>
              <a:rPr lang="en-GB" dirty="0"/>
              <a:t>You must provide some form of alternative evidence of costs alongside this claim, such as links of costs stated on websites or written confirmation from vendor(s) on formal letterhead.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2FA3C8-AD42-E6A0-524A-580F077E009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Voucher template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03992E-5CF7-DB17-BAD3-F625D68CE83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5"/>
            <a:ext cx="3050628" cy="3269881"/>
          </a:xfrm>
        </p:spPr>
        <p:txBody>
          <a:bodyPr>
            <a:normAutofit/>
          </a:bodyPr>
          <a:lstStyle/>
          <a:p>
            <a:r>
              <a:rPr lang="en-GB" dirty="0"/>
              <a:t>Use this template to provide details of reimbursement costs for expenses incurred by participants to attend the ACEF activity (Eg: Travel to the venue using public transport)</a:t>
            </a:r>
          </a:p>
          <a:p>
            <a:r>
              <a:rPr lang="en-GB" dirty="0"/>
              <a:t>Agree a fixed cost to be reimbursed for the expense(s) with the participants and CSC in advance of the activity delivery date</a:t>
            </a: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3FB72D-6D0E-0C1D-676F-6F7C6B6C5550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GB" dirty="0"/>
              <a:t>Speakers invoice template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25DF2D-7584-0F89-403F-1425DCDD0FB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GB" dirty="0"/>
              <a:t>Use this template to provide details of speakers, facilitators and/or volunteer(s) receiving honorarium costs</a:t>
            </a:r>
          </a:p>
        </p:txBody>
      </p:sp>
    </p:spTree>
    <p:extLst>
      <p:ext uri="{BB962C8B-B14F-4D97-AF65-F5344CB8AC3E}">
        <p14:creationId xmlns:p14="http://schemas.microsoft.com/office/powerpoint/2010/main" val="2958237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8970-257A-AB30-95CA-DCD6B9E15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Receipt of funds and goods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D8D82-4C9C-DB67-5C2C-7BDBE1F06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Report additional cost(s)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2F605-94A3-B116-16BE-D91ED2F17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912434"/>
            <a:ext cx="3036477" cy="1942138"/>
          </a:xfrm>
        </p:spPr>
        <p:txBody>
          <a:bodyPr/>
          <a:lstStyle/>
          <a:p>
            <a:r>
              <a:rPr lang="en-GB" dirty="0"/>
              <a:t>Any additional cost(s) incurred during the activity which were not approved in advance should be reported to your ACEF contact immediately along with evidence of the additional cost(s)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07828-9531-1118-56DE-8F2F9B2150A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596793"/>
          </a:xfrm>
        </p:spPr>
        <p:txBody>
          <a:bodyPr>
            <a:normAutofit/>
          </a:bodyPr>
          <a:lstStyle/>
          <a:p>
            <a:r>
              <a:rPr lang="en-GB" dirty="0"/>
              <a:t>Submit evidence of receipt of goods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246B7B-F8D7-6820-68F4-8F13D36CFE68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55221" y="2912434"/>
            <a:ext cx="3050628" cy="3051397"/>
          </a:xfrm>
        </p:spPr>
        <p:txBody>
          <a:bodyPr>
            <a:normAutofit/>
          </a:bodyPr>
          <a:lstStyle/>
          <a:p>
            <a:r>
              <a:rPr lang="en-GB" dirty="0"/>
              <a:t>Submit evidence of receipt of goods funded by ACEF. </a:t>
            </a:r>
          </a:p>
          <a:p>
            <a:r>
              <a:rPr lang="en-GB" dirty="0"/>
              <a:t>This can be in the form of delivery notes and photographs of the items.</a:t>
            </a:r>
          </a:p>
          <a:p>
            <a:r>
              <a:rPr lang="en-GB" dirty="0"/>
              <a:t>Eg: receipt of payment from caterers, photographs of stationery such as banners, promotional materials</a:t>
            </a: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FFECD1-EDEC-6C49-7C83-97D76169A69D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GB" dirty="0"/>
              <a:t>Remittance guidance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3FB0DD-98AD-87AA-60EE-6ED093B3F1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03023" y="2912434"/>
            <a:ext cx="3036477" cy="1942138"/>
          </a:xfrm>
        </p:spPr>
        <p:txBody>
          <a:bodyPr/>
          <a:lstStyle/>
          <a:p>
            <a:r>
              <a:rPr lang="en-GB" dirty="0"/>
              <a:t>If you have received payment higher than the total required to deliver your activity, you must inform your ACEF contact and propose alternative ways in which this funding can be used.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0638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62AB1-EFE3-0194-1EC2-94938F94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Information session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D2A07-A207-22BE-5E60-37737A3F4D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499" y="2209800"/>
            <a:ext cx="2482263" cy="310563"/>
          </a:xfrm>
        </p:spPr>
        <p:txBody>
          <a:bodyPr/>
          <a:lstStyle/>
          <a:p>
            <a:r>
              <a:rPr lang="en-GB" dirty="0"/>
              <a:t>Learn more about ACEF and this year’s winners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68CEC1-797A-E7B6-CA9C-894242F9E6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561025" cy="694765"/>
          </a:xfrm>
        </p:spPr>
        <p:txBody>
          <a:bodyPr/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Think about how to plan and deliver your activity</a:t>
            </a:r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3A0A25-7CF3-490D-F061-0F22594300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Consider ways of measuring impact and scaling up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412260-389A-34BE-A15E-61C11757A4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Understand the funding process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683817-739E-6259-C4E5-AAE7858FBF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Note key deadlines and contacts</a:t>
            </a:r>
          </a:p>
        </p:txBody>
      </p:sp>
    </p:spTree>
    <p:extLst>
      <p:ext uri="{BB962C8B-B14F-4D97-AF65-F5344CB8AC3E}">
        <p14:creationId xmlns:p14="http://schemas.microsoft.com/office/powerpoint/2010/main" val="651303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8A0F0-EF82-036C-ECE9-C95F8F45F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Deadlines and payment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65D56-9CBC-21DD-1935-867D0F3A30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Deadline to submit financial costs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F0707-87CC-54B0-363B-D2EBBD06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5"/>
            <a:ext cx="3036477" cy="3399354"/>
          </a:xfrm>
        </p:spPr>
        <p:txBody>
          <a:bodyPr>
            <a:normAutofit/>
          </a:bodyPr>
          <a:lstStyle/>
          <a:p>
            <a:r>
              <a:rPr lang="en-GB" b="1" dirty="0"/>
              <a:t>3 March 2026: </a:t>
            </a:r>
            <a:r>
              <a:rPr lang="en-GB" dirty="0"/>
              <a:t>Submit all financial costs. </a:t>
            </a:r>
          </a:p>
          <a:p>
            <a:r>
              <a:rPr lang="en-GB" dirty="0"/>
              <a:t>Notify your ACEF contact if your activity will not be delivered or if you will not use the funding by this deadline.</a:t>
            </a:r>
          </a:p>
          <a:p>
            <a:r>
              <a:rPr lang="en-GB" dirty="0"/>
              <a:t>Payment information </a:t>
            </a:r>
            <a:r>
              <a:rPr lang="en-GB" b="1" dirty="0"/>
              <a:t>not </a:t>
            </a:r>
            <a:r>
              <a:rPr lang="en-GB" dirty="0"/>
              <a:t>submitted by this deadline will not be reimbursed and support will be withdrawn from the planned activity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A6016E-9593-F8E0-3B66-FDE02017EDF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Payment methods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7ED740-4398-916B-1DA1-24DD31329C3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5"/>
            <a:ext cx="3050628" cy="3334617"/>
          </a:xfrm>
        </p:spPr>
        <p:txBody>
          <a:bodyPr>
            <a:normAutofit/>
          </a:bodyPr>
          <a:lstStyle/>
          <a:p>
            <a:r>
              <a:rPr lang="en-GB" dirty="0"/>
              <a:t>International bank transfers</a:t>
            </a:r>
          </a:p>
          <a:p>
            <a:r>
              <a:rPr lang="en-GB" dirty="0"/>
              <a:t>Submit payment requests </a:t>
            </a:r>
            <a:r>
              <a:rPr lang="en-GB" b="1" dirty="0"/>
              <a:t>at least six weeks in advance</a:t>
            </a:r>
          </a:p>
          <a:p>
            <a:r>
              <a:rPr lang="en-GB" dirty="0"/>
              <a:t>Note: some banks may charge for international bank transfers</a:t>
            </a:r>
          </a:p>
          <a:p>
            <a:r>
              <a:rPr lang="en-GB" dirty="0"/>
              <a:t>Complete and submit the correct payment forms – international bank account or UK bank account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FFF63C-EF50-6253-0597-459B8B845C28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GB" dirty="0"/>
              <a:t>Deadline to deliver activity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75841B-44F8-51EA-DFA6-671351264AC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5"/>
            <a:ext cx="3036477" cy="3083765"/>
          </a:xfrm>
        </p:spPr>
        <p:txBody>
          <a:bodyPr>
            <a:normAutofit/>
          </a:bodyPr>
          <a:lstStyle/>
          <a:p>
            <a:r>
              <a:rPr lang="en-GB" b="1" dirty="0"/>
              <a:t>31 March 2026</a:t>
            </a:r>
            <a:r>
              <a:rPr lang="en-GB" dirty="0"/>
              <a:t>: deadline to deliver your activity </a:t>
            </a:r>
          </a:p>
          <a:p>
            <a:r>
              <a:rPr lang="en-GB" b="1" dirty="0"/>
              <a:t>31 December 2025</a:t>
            </a:r>
            <a:r>
              <a:rPr lang="en-GB" dirty="0"/>
              <a:t>: your activity should either be approved for delivery or at least 70% complete. If the CSC is not satisfied with the progress of the activity, the fund may be withdrawn.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67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0C95C14-0AC2-5EEB-5E8C-8E847B19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promotions</a:t>
            </a:r>
          </a:p>
        </p:txBody>
      </p:sp>
    </p:spTree>
    <p:extLst>
      <p:ext uri="{BB962C8B-B14F-4D97-AF65-F5344CB8AC3E}">
        <p14:creationId xmlns:p14="http://schemas.microsoft.com/office/powerpoint/2010/main" val="2931879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4E24B98-C7F9-5B26-7F94-AC164E29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How will you promote your activity?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46CA06-EB08-8DF1-0269-AE48BF6481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Timeline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ECB8BE-E154-6DF3-2841-3554650B34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503089" cy="369332"/>
          </a:xfrm>
        </p:spPr>
        <p:txBody>
          <a:bodyPr/>
          <a:lstStyle/>
          <a:p>
            <a:r>
              <a:rPr lang="en-GB" dirty="0"/>
              <a:t>Inviting external speakers and/or guests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7A79908-A241-BEFE-4D41-A39890518C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Notify all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Note: CSC </a:t>
            </a:r>
            <a:r>
              <a:rPr lang="en-GB" b="1" dirty="0"/>
              <a:t>cannot </a:t>
            </a:r>
            <a:r>
              <a:rPr lang="en-GB" dirty="0"/>
              <a:t>use images of children under 18 year of age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3E26B2F-9E85-508F-C8CF-2DBA0F3593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Photography and videography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8822C1-44A0-E3D0-560F-010C706979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Say a few words about yourself and CSC-funded ACEF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E30C5A6-959F-FB03-B959-2FEC6AF773D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Welcome and introductions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2A29825-A258-9962-856E-DCDA411B3D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Cannot use CSC logo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 text to acknowledge the funding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4DA1F2C-9F6F-F814-F841-58677320ED9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Using the CSC logo</a:t>
            </a:r>
          </a:p>
          <a:p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CDB88E3-1756-C7C5-5992-DF4ADDA1FF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Factor in time to promote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Identify relevant and appropriate channels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FB8F4FB-877E-519F-CBA6-622D54B138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85992"/>
            <a:ext cx="2128157" cy="3693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Approach them early in planning process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A2F1F82-B462-AD0B-BEF6-3BC38A91A26B}"/>
              </a:ext>
            </a:extLst>
          </p:cNvPr>
          <p:cNvCxnSpPr>
            <a:cxnSpLocks/>
          </p:cNvCxnSpPr>
          <p:nvPr/>
        </p:nvCxnSpPr>
        <p:spPr>
          <a:xfrm>
            <a:off x="6367054" y="1958273"/>
            <a:ext cx="2217217" cy="0"/>
          </a:xfrm>
          <a:prstGeom prst="line">
            <a:avLst/>
          </a:prstGeom>
          <a:ln w="95250">
            <a:solidFill>
              <a:schemeClr val="tx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6E45D02B-BF8F-5C80-5883-1937F9FE8EDC}"/>
              </a:ext>
            </a:extLst>
          </p:cNvPr>
          <p:cNvSpPr txBox="1">
            <a:spLocks/>
          </p:cNvSpPr>
          <p:nvPr/>
        </p:nvSpPr>
        <p:spPr>
          <a:xfrm>
            <a:off x="6408862" y="2225859"/>
            <a:ext cx="2133600" cy="205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Keep a record of participant numbers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32C34A4-DDA8-89A6-AF3F-89A3B83176BA}"/>
              </a:ext>
            </a:extLst>
          </p:cNvPr>
          <p:cNvSpPr txBox="1"/>
          <p:nvPr/>
        </p:nvSpPr>
        <p:spPr>
          <a:xfrm>
            <a:off x="9138564" y="3187628"/>
            <a:ext cx="2573267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Tip: </a:t>
            </a:r>
            <a:r>
              <a:rPr lang="en-GB" dirty="0">
                <a:solidFill>
                  <a:schemeClr val="tx2"/>
                </a:solidFill>
              </a:rPr>
              <a:t>Refer to the ACEF activity and budget planning document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7855AD7D-F5A2-2D0E-A5E2-2CA11605E1D6}"/>
              </a:ext>
            </a:extLst>
          </p:cNvPr>
          <p:cNvSpPr txBox="1">
            <a:spLocks/>
          </p:cNvSpPr>
          <p:nvPr/>
        </p:nvSpPr>
        <p:spPr>
          <a:xfrm>
            <a:off x="6400803" y="2875632"/>
            <a:ext cx="2128157" cy="369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Monitor the number of participants </a:t>
            </a:r>
          </a:p>
        </p:txBody>
      </p:sp>
    </p:spTree>
    <p:extLst>
      <p:ext uri="{BB962C8B-B14F-4D97-AF65-F5344CB8AC3E}">
        <p14:creationId xmlns:p14="http://schemas.microsoft.com/office/powerpoint/2010/main" val="1513113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DCAAC2D-43A5-AF86-142F-E30DF008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Activity timeline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C5938A14-5CD7-11F6-B431-5466B8762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3098429"/>
              </p:ext>
            </p:extLst>
          </p:nvPr>
        </p:nvGraphicFramePr>
        <p:xfrm>
          <a:off x="838200" y="1825625"/>
          <a:ext cx="6428448" cy="404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878">
                  <a:extLst>
                    <a:ext uri="{9D8B030D-6E8A-4147-A177-3AD203B41FA5}">
                      <a16:colId xmlns:a16="http://schemas.microsoft.com/office/drawing/2014/main" val="3484303047"/>
                    </a:ext>
                  </a:extLst>
                </a:gridCol>
                <a:gridCol w="4094570">
                  <a:extLst>
                    <a:ext uri="{9D8B030D-6E8A-4147-A177-3AD203B41FA5}">
                      <a16:colId xmlns:a16="http://schemas.microsoft.com/office/drawing/2014/main" val="35935592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2"/>
                          </a:solidFill>
                        </a:rPr>
                        <a:t>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2"/>
                          </a:solidFill>
                        </a:rPr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712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18-29 August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One-to-one calls with CSC ACEF contact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64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31 December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70% of activity must be 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423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Note: December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UK holidays – limited support for your activity. Get in touch until first week of December.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75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 March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Payment information deadline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581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31 March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All activities completed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869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Early 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Post-event report and ACEF activity feedback survey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017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August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Post-4 month feedback survey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974832"/>
                  </a:ext>
                </a:extLst>
              </a:tr>
            </a:tbl>
          </a:graphicData>
        </a:graphic>
      </p:graphicFrame>
      <p:pic>
        <p:nvPicPr>
          <p:cNvPr id="16" name="Picture 15" descr="Image result for icon calendar">
            <a:extLst>
              <a:ext uri="{FF2B5EF4-FFF2-40B4-BE49-F238E27FC236}">
                <a16:creationId xmlns:a16="http://schemas.microsoft.com/office/drawing/2014/main" id="{19EF4EC3-9013-763A-C6EE-B4F68C849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08" y="2725665"/>
            <a:ext cx="2610027" cy="199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90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590A2-7004-20C8-2A37-1671435FF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Support and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267E9-F387-1B37-8548-7EE9F2A20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/>
              <a:t>Check the ACEF resources webpage: </a:t>
            </a:r>
            <a:r>
              <a:rPr lang="en-GB" sz="1800" dirty="0">
                <a:hlinkClick r:id="rId2"/>
              </a:rPr>
              <a:t>https://cscuk.fcdo.gov.uk/alumni-community-engagement-fund-resources/</a:t>
            </a:r>
            <a:endParaRPr lang="en-GB" sz="1800" dirty="0"/>
          </a:p>
          <a:p>
            <a:r>
              <a:rPr lang="en-GB" sz="1800" dirty="0"/>
              <a:t>Terms and Conditions</a:t>
            </a:r>
          </a:p>
          <a:p>
            <a:r>
              <a:rPr lang="en-GB" sz="1800" dirty="0"/>
              <a:t>Activity workplan and budget guidance</a:t>
            </a:r>
          </a:p>
          <a:p>
            <a:r>
              <a:rPr lang="en-GB" sz="1800" dirty="0"/>
              <a:t>Organiser workplan and budget template</a:t>
            </a:r>
          </a:p>
          <a:p>
            <a:r>
              <a:rPr lang="en-GB" sz="1800" dirty="0"/>
              <a:t>Activity risk assessment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/>
              <a:t>Email CSC ACEF contact: alumni@cscuk.org.uk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153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77E58C-211C-0FE3-C218-5E108401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783270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19" y="-2923"/>
            <a:ext cx="6222919" cy="686861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750772" y="784265"/>
            <a:ext cx="4920527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5CE443D3-A054-D50F-20B1-86780F105F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41229" y="5693510"/>
            <a:ext cx="3414661" cy="917690"/>
          </a:xfrm>
          <a:prstGeom prst="rect">
            <a:avLst/>
          </a:prstGeom>
        </p:spPr>
      </p:pic>
      <p:pic>
        <p:nvPicPr>
          <p:cNvPr id="7" name="Picture Placeholder 6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2E8E2F0C-7BB5-ED36-518F-CA37C9DB5E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r="13237"/>
          <a:stretch>
            <a:fillRect/>
          </a:stretch>
        </p:blipFill>
        <p:spPr>
          <a:xfrm>
            <a:off x="1099889" y="3429000"/>
            <a:ext cx="3407375" cy="3089264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32F0B1-15E1-1BAC-90D7-FBBE8A5457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About ACEF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ED0A5-7272-2E65-CC40-7BF8D53F39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227" y="1263768"/>
            <a:ext cx="5457825" cy="5062220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The fund was introduced in 2019 and supported activities across a range of themes and delivery areas.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The overall aim of ACEF is to champion </a:t>
            </a:r>
          </a:p>
          <a:p>
            <a:pPr marL="0" indent="0">
              <a:buNone/>
            </a:pPr>
            <a:r>
              <a:rPr lang="en-GB" sz="1800" b="1" dirty="0"/>
              <a:t>Small Changes for Big Impact.</a:t>
            </a:r>
          </a:p>
          <a:p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6AD8C4-FC63-D498-30D8-D8A71FC38187}"/>
              </a:ext>
            </a:extLst>
          </p:cNvPr>
          <p:cNvSpPr txBox="1"/>
          <p:nvPr/>
        </p:nvSpPr>
        <p:spPr>
          <a:xfrm>
            <a:off x="6933447" y="953405"/>
            <a:ext cx="45551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The objectives of ACEF are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Support Commonwealth Alumni in promoting and raising awareness of key development issues at the local community level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Demonstrate ways in which Commonwealth Alumni create positive change within their communities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Promote opportunities for Commonwealth Alumni to work together and build connections and networks </a:t>
            </a:r>
          </a:p>
        </p:txBody>
      </p:sp>
    </p:spTree>
    <p:extLst>
      <p:ext uri="{BB962C8B-B14F-4D97-AF65-F5344CB8AC3E}">
        <p14:creationId xmlns:p14="http://schemas.microsoft.com/office/powerpoint/2010/main" val="2018650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F0C8E75-0C04-B1B2-8E82-B241B5E2BF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/>
              <a:t>Three funding themes are being supported: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Building an entrepreneurial ecosystem: </a:t>
            </a:r>
          </a:p>
          <a:p>
            <a:pPr marL="0" indent="0">
              <a:buNone/>
            </a:pPr>
            <a:r>
              <a:rPr lang="en-GB" sz="1800" dirty="0"/>
              <a:t>      7 activities</a:t>
            </a:r>
          </a:p>
          <a:p>
            <a:pPr marL="342900" indent="-342900">
              <a:buFont typeface="+mj-lt"/>
              <a:buAutoNum type="arabicPeriod"/>
            </a:pPr>
            <a:endParaRPr lang="en-GB" sz="1800" dirty="0"/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Together We Thrive – a Commonwealth for the next generation: </a:t>
            </a:r>
          </a:p>
          <a:p>
            <a:pPr marL="0" indent="0">
              <a:buNone/>
            </a:pPr>
            <a:r>
              <a:rPr lang="en-GB" sz="1800" dirty="0"/>
              <a:t>      5 activities</a:t>
            </a:r>
          </a:p>
          <a:p>
            <a:pPr marL="342900" indent="-342900">
              <a:buFont typeface="+mj-lt"/>
              <a:buAutoNum type="arabicPeriod"/>
            </a:pPr>
            <a:endParaRPr lang="en-GB" sz="1800" dirty="0"/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Towards zero hunger: </a:t>
            </a:r>
          </a:p>
          <a:p>
            <a:pPr marL="0" indent="0">
              <a:buNone/>
            </a:pPr>
            <a:r>
              <a:rPr lang="en-GB" sz="1800" dirty="0"/>
              <a:t>      3 activities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8713BD6-D94B-F809-29CA-8F9CF69D3A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2025 ACEF themes</a:t>
            </a:r>
          </a:p>
        </p:txBody>
      </p:sp>
      <p:pic>
        <p:nvPicPr>
          <p:cNvPr id="20" name="Picture 19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5EA45C9B-1CD8-188A-D156-2AD836AAF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43" y="1227966"/>
            <a:ext cx="5940899" cy="336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0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A4239F-C750-08F3-85FC-8E6AC00D1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Countries represented</a:t>
            </a:r>
          </a:p>
        </p:txBody>
      </p:sp>
      <p:pic>
        <p:nvPicPr>
          <p:cNvPr id="8" name="Content Placeholder 7" descr="A map of the world with red pins&#10;&#10;AI-generated content may be incorrect.">
            <a:extLst>
              <a:ext uri="{FF2B5EF4-FFF2-40B4-BE49-F238E27FC236}">
                <a16:creationId xmlns:a16="http://schemas.microsoft.com/office/drawing/2014/main" id="{A6C5FB29-4526-751E-314E-A2D5747CE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60" y="0"/>
            <a:ext cx="5591415" cy="5824364"/>
          </a:xfr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4185C2D-6577-A139-8AFA-30E874C189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273995"/>
              </p:ext>
            </p:extLst>
          </p:nvPr>
        </p:nvGraphicFramePr>
        <p:xfrm>
          <a:off x="998924" y="1418913"/>
          <a:ext cx="3865069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318">
                  <a:extLst>
                    <a:ext uri="{9D8B030D-6E8A-4147-A177-3AD203B41FA5}">
                      <a16:colId xmlns:a16="http://schemas.microsoft.com/office/drawing/2014/main" val="3522102251"/>
                    </a:ext>
                  </a:extLst>
                </a:gridCol>
                <a:gridCol w="1659751">
                  <a:extLst>
                    <a:ext uri="{9D8B030D-6E8A-4147-A177-3AD203B41FA5}">
                      <a16:colId xmlns:a16="http://schemas.microsoft.com/office/drawing/2014/main" val="1781486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2"/>
                          </a:solidFill>
                          <a:latin typeface="+mn-lt"/>
                        </a:rPr>
                        <a:t>Countries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2"/>
                          </a:solidFill>
                          <a:latin typeface="+mn-lt"/>
                        </a:rPr>
                        <a:t>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142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Antigua and Barbuda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972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Bangladesh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300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Botswana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12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Cameroon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299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Fiji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616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Ghana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226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Grenada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569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India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015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Kenya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506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Nigeria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259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 Gambia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930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Uganda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396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Zambia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491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964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B3F387-D9E6-CC28-3A0F-F0D765BF38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Roles and responsibilities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6B4778-CF8C-D078-38C1-8AD79FD954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950" y="1048616"/>
            <a:ext cx="5457825" cy="506222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As organisers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A75981-9488-ED44-2D0F-C8958FE1FBE4}"/>
              </a:ext>
            </a:extLst>
          </p:cNvPr>
          <p:cNvSpPr txBox="1"/>
          <p:nvPr/>
        </p:nvSpPr>
        <p:spPr>
          <a:xfrm>
            <a:off x="6795255" y="654307"/>
            <a:ext cx="482917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b="1" dirty="0">
                <a:solidFill>
                  <a:schemeClr val="bg1"/>
                </a:solidFill>
                <a:cs typeface="Arial"/>
              </a:rPr>
              <a:t>Act as the primary contact for the development and delivery of the activity.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cs typeface="Arial"/>
              </a:rPr>
              <a:t>Attend meetings and provide updates with your ACEF contact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cs typeface="Arial"/>
              </a:rPr>
              <a:t>Key liaison with stakeholders and fellow organisers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>
                <a:solidFill>
                  <a:schemeClr val="bg1"/>
                </a:solidFill>
                <a:cs typeface="Arial"/>
              </a:rPr>
              <a:t>Develop and deliver the activity, working with others where required.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cs typeface="Arial"/>
              </a:rPr>
              <a:t>Develop the activity and think about activity budget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cs typeface="Arial"/>
              </a:rPr>
              <a:t>Submit the activity risk assessment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>
                <a:solidFill>
                  <a:schemeClr val="bg1"/>
                </a:solidFill>
                <a:cs typeface="Arial"/>
              </a:rPr>
              <a:t>Provide a post-activity report and feedback.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cs typeface="Arial"/>
              </a:rPr>
              <a:t>Share feedback on the ACEF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cs typeface="Arial"/>
              </a:rPr>
              <a:t>Submit an activity report</a:t>
            </a:r>
          </a:p>
        </p:txBody>
      </p:sp>
      <p:pic>
        <p:nvPicPr>
          <p:cNvPr id="14" name="Picture 13" descr="A collage of people sitting at a table with sticky notes on the wall&#10;&#10;AI-generated content may be incorrect.">
            <a:extLst>
              <a:ext uri="{FF2B5EF4-FFF2-40B4-BE49-F238E27FC236}">
                <a16:creationId xmlns:a16="http://schemas.microsoft.com/office/drawing/2014/main" id="{E77DD0AD-7362-9D74-424E-04B174DF0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1"/>
          <a:stretch>
            <a:fillRect/>
          </a:stretch>
        </p:blipFill>
        <p:spPr>
          <a:xfrm>
            <a:off x="1151556" y="1885862"/>
            <a:ext cx="2897074" cy="366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7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CCA14-F2B1-4042-D088-80CA1C8CF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96BD9EE-896E-9E55-FD8E-BF4156933B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102404"/>
            <a:ext cx="5457825" cy="5062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As ACEF contact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685013A-49B6-4F61-AAE5-56B406ECD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Roles and responsibilities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F5F63-041D-B964-7A57-831E98E02B0B}"/>
              </a:ext>
            </a:extLst>
          </p:cNvPr>
          <p:cNvSpPr txBox="1"/>
          <p:nvPr/>
        </p:nvSpPr>
        <p:spPr>
          <a:xfrm>
            <a:off x="6772004" y="524859"/>
            <a:ext cx="482917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394458"/>
                </a:solidFill>
                <a:cs typeface="Arial"/>
              </a:rPr>
              <a:t>To meet with you following the information session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394458"/>
              </a:solidFill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394458"/>
                </a:solidFill>
                <a:cs typeface="Arial"/>
              </a:rPr>
              <a:t>Schedule check-ins (1-2) during your activity organisation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394458"/>
              </a:solidFill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394458"/>
                </a:solidFill>
                <a:cs typeface="Arial"/>
              </a:rPr>
              <a:t>Check and approve expenditure and financial documentation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394458"/>
              </a:solidFill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394458"/>
                </a:solidFill>
                <a:cs typeface="Arial"/>
              </a:rPr>
              <a:t>Check and approve the activity risk assessment and activity programme</a:t>
            </a:r>
          </a:p>
          <a:p>
            <a:pPr marL="342900" indent="-342900">
              <a:buFont typeface="+mj-lt"/>
              <a:buAutoNum type="arabicPeriod"/>
            </a:pPr>
            <a:endParaRPr lang="en-GB" b="1" dirty="0">
              <a:solidFill>
                <a:srgbClr val="394458"/>
              </a:solidFill>
              <a:cs typeface="Arial"/>
            </a:endParaRPr>
          </a:p>
          <a:p>
            <a:r>
              <a:rPr lang="en-GB" b="1" dirty="0">
                <a:solidFill>
                  <a:srgbClr val="394458"/>
                </a:solidFill>
                <a:cs typeface="Arial"/>
              </a:rPr>
              <a:t>Remember- this is your activity. </a:t>
            </a:r>
            <a:r>
              <a:rPr lang="en-GB" dirty="0">
                <a:solidFill>
                  <a:srgbClr val="394458"/>
                </a:solidFill>
                <a:cs typeface="Arial"/>
              </a:rPr>
              <a:t>Your ACEF contact will not organise, liaise with vendors, attendees or stakeholders on your behalf. </a:t>
            </a:r>
          </a:p>
          <a:p>
            <a:endParaRPr lang="en-GB" dirty="0">
              <a:solidFill>
                <a:srgbClr val="394458"/>
              </a:solidFill>
              <a:cs typeface="Arial"/>
            </a:endParaRPr>
          </a:p>
          <a:p>
            <a:r>
              <a:rPr lang="en-GB" dirty="0">
                <a:solidFill>
                  <a:srgbClr val="394458"/>
                </a:solidFill>
                <a:cs typeface="Arial"/>
              </a:rPr>
              <a:t>If you have any questions about organising your activity, you should email your ACEF contact for support at </a:t>
            </a:r>
            <a:r>
              <a:rPr lang="en-GB" dirty="0">
                <a:solidFill>
                  <a:srgbClr val="394458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alumni@cscuk.org.uk</a:t>
            </a:r>
            <a:r>
              <a:rPr lang="en-GB" dirty="0">
                <a:solidFill>
                  <a:srgbClr val="394458"/>
                </a:solidFill>
                <a:cs typeface="Arial"/>
              </a:rPr>
              <a:t> </a:t>
            </a:r>
            <a:endParaRPr lang="en-US" dirty="0">
              <a:solidFill>
                <a:srgbClr val="394458"/>
              </a:solidFill>
              <a:cs typeface="Arial"/>
            </a:endParaRPr>
          </a:p>
        </p:txBody>
      </p:sp>
      <p:pic>
        <p:nvPicPr>
          <p:cNvPr id="6" name="Picture 5" descr="A collage of people sitting at a table with sticky notes on the wall&#10;&#10;AI-generated content may be incorrect.">
            <a:extLst>
              <a:ext uri="{FF2B5EF4-FFF2-40B4-BE49-F238E27FC236}">
                <a16:creationId xmlns:a16="http://schemas.microsoft.com/office/drawing/2014/main" id="{33842B1A-72A6-177D-E4E4-D72F5E8EA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1"/>
          <a:stretch>
            <a:fillRect/>
          </a:stretch>
        </p:blipFill>
        <p:spPr>
          <a:xfrm>
            <a:off x="1135790" y="1885862"/>
            <a:ext cx="2897074" cy="366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709A-9E5B-22B5-AEA1-A5F66A53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803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Stage 1: Organising your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7BAAF-5362-4628-1A90-98810191BF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Map your activity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6EAAD-5A53-042E-21E0-9CDD8F47D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5"/>
            <a:ext cx="3036477" cy="3209769"/>
          </a:xfrm>
        </p:spPr>
        <p:txBody>
          <a:bodyPr>
            <a:normAutofit fontScale="62500" lnSpcReduction="20000"/>
          </a:bodyPr>
          <a:lstStyle/>
          <a:p>
            <a:pPr marL="285750" lvl="1" indent="-28575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GB" sz="2600" dirty="0"/>
              <a:t>Use the workplan template</a:t>
            </a:r>
          </a:p>
          <a:p>
            <a:pPr marL="285750" lvl="1" indent="-28575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GB" sz="2600" dirty="0"/>
              <a:t>Identify key actions and the order these need to be achieved</a:t>
            </a:r>
          </a:p>
          <a:p>
            <a:pPr marL="285750" lvl="1" indent="-28575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GB" sz="2600" dirty="0"/>
              <a:t>Assign deadlines to complete each action</a:t>
            </a:r>
          </a:p>
          <a:p>
            <a:pPr marL="285750" lvl="1" indent="-28575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GB" sz="2600" dirty="0"/>
              <a:t>Working with others? Assign responsibility</a:t>
            </a:r>
          </a:p>
          <a:p>
            <a:pPr marL="285750" lvl="1" indent="-28575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GB" sz="2600" dirty="0"/>
              <a:t>Complete due diligence and safeguarding requirements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49B843-748E-1E8B-C018-B71D6F056256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b="1" dirty="0"/>
              <a:t>Identify all fundable items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7D9DF4-6FBD-D4EC-D89B-EB4D3DEF2A8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2579678"/>
          </a:xfrm>
        </p:spPr>
        <p:txBody>
          <a:bodyPr>
            <a:normAutofit/>
          </a:bodyPr>
          <a:lstStyle/>
          <a:p>
            <a:pPr marL="285750" lvl="1" indent="-28575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GB" dirty="0"/>
              <a:t>Refer to the activity and budget planning guidance </a:t>
            </a:r>
          </a:p>
          <a:p>
            <a:pPr marL="285750" lvl="1" indent="-28575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GB" dirty="0"/>
              <a:t>Obtain quotes from vendors for approval: 3 vendors to price compare</a:t>
            </a:r>
          </a:p>
          <a:p>
            <a:pPr marL="285750" lvl="1" indent="-28575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GB" dirty="0"/>
              <a:t>Gain approval from your ACEF contact before committing any funds</a:t>
            </a: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847298-45E5-D356-482C-9931C6EB7C4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166783" cy="498989"/>
          </a:xfrm>
        </p:spPr>
        <p:txBody>
          <a:bodyPr>
            <a:normAutofit/>
          </a:bodyPr>
          <a:lstStyle/>
          <a:p>
            <a:r>
              <a:rPr lang="en-GB" b="1" dirty="0"/>
              <a:t>Complete the activity risk assessment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AD2784-16BF-81A0-D4ED-A4EE0CB3FC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544" y="2868303"/>
            <a:ext cx="3036477" cy="1942138"/>
          </a:xfrm>
        </p:spPr>
        <p:txBody>
          <a:bodyPr/>
          <a:lstStyle/>
          <a:p>
            <a:r>
              <a:rPr lang="en-GB" dirty="0"/>
              <a:t>Return your completed activity risk assessment to your ACEF contact for approval before taking your activity forward​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894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2C5FC69-D85A-828C-50EF-7B298555B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Assessing risks</a:t>
            </a:r>
          </a:p>
        </p:txBody>
      </p:sp>
    </p:spTree>
    <p:extLst>
      <p:ext uri="{BB962C8B-B14F-4D97-AF65-F5344CB8AC3E}">
        <p14:creationId xmlns:p14="http://schemas.microsoft.com/office/powerpoint/2010/main" val="1292958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2025</Words>
  <Application>Microsoft Office PowerPoint</Application>
  <PresentationFormat>Widescreen</PresentationFormat>
  <Paragraphs>275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Arial</vt:lpstr>
      <vt:lpstr>Arial,Sans-Serif</vt:lpstr>
      <vt:lpstr>Calibri</vt:lpstr>
      <vt:lpstr>Courier New</vt:lpstr>
      <vt:lpstr>Wingdings</vt:lpstr>
      <vt:lpstr>Office Theme</vt:lpstr>
      <vt:lpstr>PowerPoint Presentation</vt:lpstr>
      <vt:lpstr>Information session overview</vt:lpstr>
      <vt:lpstr>PowerPoint Presentation</vt:lpstr>
      <vt:lpstr>PowerPoint Presentation</vt:lpstr>
      <vt:lpstr>Countries represented</vt:lpstr>
      <vt:lpstr>PowerPoint Presentation</vt:lpstr>
      <vt:lpstr>PowerPoint Presentation</vt:lpstr>
      <vt:lpstr>Stage 1: Organising your activity</vt:lpstr>
      <vt:lpstr>Assessing risks</vt:lpstr>
      <vt:lpstr>PowerPoint Presentation</vt:lpstr>
      <vt:lpstr>PowerPoint Presentation</vt:lpstr>
      <vt:lpstr>PowerPoint Presentation</vt:lpstr>
      <vt:lpstr>Stage 2: Planning your activity</vt:lpstr>
      <vt:lpstr>Stage 3: Ways to measure impact and scaling up</vt:lpstr>
      <vt:lpstr>Measuring success</vt:lpstr>
      <vt:lpstr>Funding</vt:lpstr>
      <vt:lpstr>General information</vt:lpstr>
      <vt:lpstr>Types of claim forms</vt:lpstr>
      <vt:lpstr>Receipt of funds and goods</vt:lpstr>
      <vt:lpstr>Deadlines and payment methods</vt:lpstr>
      <vt:lpstr>Activity promotions</vt:lpstr>
      <vt:lpstr>How will you promote your activity?</vt:lpstr>
      <vt:lpstr>Activity timeline</vt:lpstr>
      <vt:lpstr>Support and resources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Evangeline Arethwala</cp:lastModifiedBy>
  <cp:revision>5</cp:revision>
  <dcterms:created xsi:type="dcterms:W3CDTF">2023-12-11T12:08:01Z</dcterms:created>
  <dcterms:modified xsi:type="dcterms:W3CDTF">2025-08-04T12:26:50Z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  <property fmtid="{D5CDD505-2E9C-101B-9397-08002B2CF9AE}" pid="11" name="_SharedFileIndex">
    <vt:lpwstr/>
  </property>
  <property fmtid="{D5CDD505-2E9C-101B-9397-08002B2CF9AE}" pid="12" name="_SourceUrl">
    <vt:lpwstr/>
  </property>
</Properties>
</file>