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85" r:id="rId14"/>
    <p:sldId id="265" r:id="rId15"/>
    <p:sldId id="286" r:id="rId16"/>
    <p:sldId id="279" r:id="rId17"/>
    <p:sldId id="288" r:id="rId18"/>
    <p:sldId id="289" r:id="rId19"/>
    <p:sldId id="290" r:id="rId20"/>
    <p:sldId id="284" r:id="rId21"/>
    <p:sldId id="269" r:id="rId22"/>
    <p:sldId id="283" r:id="rId23"/>
    <p:sldId id="274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D84087-680E-412D-8CD3-8487F79D7581}" v="4" dt="2025-09-02T16:41:40.3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custSel modSld">
      <pc:chgData name="Kirsty Scott" userId="cc2beaab-40fa-4bfc-905f-8f893a07151a" providerId="ADAL" clId="{BE5629F4-87EA-4913-BAE4-7CCC6935B348}" dt="2025-09-02T16:41:40.372" v="70"/>
      <pc:docMkLst>
        <pc:docMk/>
      </pc:docMkLst>
      <pc:sldChg chg="modSp mod">
        <pc:chgData name="Kirsty Scott" userId="cc2beaab-40fa-4bfc-905f-8f893a07151a" providerId="ADAL" clId="{BE5629F4-87EA-4913-BAE4-7CCC6935B348}" dt="2025-09-02T07:55:03.551" v="34" actId="27636"/>
        <pc:sldMkLst>
          <pc:docMk/>
          <pc:sldMk cId="2114138668" sldId="263"/>
        </pc:sldMkLst>
        <pc:spChg chg="mod">
          <ac:chgData name="Kirsty Scott" userId="cc2beaab-40fa-4bfc-905f-8f893a07151a" providerId="ADAL" clId="{BE5629F4-87EA-4913-BAE4-7CCC6935B348}" dt="2025-09-02T07:55:03.551" v="34" actId="27636"/>
          <ac:spMkLst>
            <pc:docMk/>
            <pc:sldMk cId="2114138668" sldId="263"/>
            <ac:spMk id="4" creationId="{98CF5509-FD43-8317-9A56-C036F347CA28}"/>
          </ac:spMkLst>
        </pc:spChg>
      </pc:sldChg>
      <pc:sldChg chg="modSp mod">
        <pc:chgData name="Kirsty Scott" userId="cc2beaab-40fa-4bfc-905f-8f893a07151a" providerId="ADAL" clId="{BE5629F4-87EA-4913-BAE4-7CCC6935B348}" dt="2025-09-02T07:55:37.038" v="69"/>
        <pc:sldMkLst>
          <pc:docMk/>
          <pc:sldMk cId="3583086678" sldId="279"/>
        </pc:sldMkLst>
        <pc:spChg chg="mod">
          <ac:chgData name="Kirsty Scott" userId="cc2beaab-40fa-4bfc-905f-8f893a07151a" providerId="ADAL" clId="{BE5629F4-87EA-4913-BAE4-7CCC6935B348}" dt="2025-09-02T07:55:19.033" v="65" actId="20577"/>
          <ac:spMkLst>
            <pc:docMk/>
            <pc:sldMk cId="3583086678" sldId="279"/>
            <ac:spMk id="2" creationId="{AFCF80DE-436A-B405-7AFF-DA76C62D3336}"/>
          </ac:spMkLst>
        </pc:spChg>
        <pc:spChg chg="mod">
          <ac:chgData name="Kirsty Scott" userId="cc2beaab-40fa-4bfc-905f-8f893a07151a" providerId="ADAL" clId="{BE5629F4-87EA-4913-BAE4-7CCC6935B348}" dt="2025-09-02T07:55:37.038" v="69"/>
          <ac:spMkLst>
            <pc:docMk/>
            <pc:sldMk cId="3583086678" sldId="279"/>
            <ac:spMk id="3" creationId="{294D327D-4826-A378-53B9-81C532B53477}"/>
          </ac:spMkLst>
        </pc:spChg>
      </pc:sldChg>
      <pc:sldChg chg="modSp">
        <pc:chgData name="Kirsty Scott" userId="cc2beaab-40fa-4bfc-905f-8f893a07151a" providerId="ADAL" clId="{BE5629F4-87EA-4913-BAE4-7CCC6935B348}" dt="2025-09-02T16:41:40.372" v="70"/>
        <pc:sldMkLst>
          <pc:docMk/>
          <pc:sldMk cId="1910708562" sldId="290"/>
        </pc:sldMkLst>
        <pc:spChg chg="mod">
          <ac:chgData name="Kirsty Scott" userId="cc2beaab-40fa-4bfc-905f-8f893a07151a" providerId="ADAL" clId="{BE5629F4-87EA-4913-BAE4-7CCC6935B348}" dt="2025-09-02T16:41:40.372" v="70"/>
          <ac:spMkLst>
            <pc:docMk/>
            <pc:sldMk cId="1910708562" sldId="290"/>
            <ac:spMk id="2" creationId="{0E77DE86-E2BE-9480-58F6-7318016CA13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293DF8-BE65-CC90-5E23-4F3071B564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610189" cy="50622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/>
              <a:t>20 dedicated Master’s Scholarships per year for academic years 2026-27 and 2027-28</a:t>
            </a:r>
            <a:endParaRPr lang="en-GB" sz="2400" dirty="0">
              <a:cs typeface="Arial"/>
            </a:endParaRPr>
          </a:p>
          <a:p>
            <a:r>
              <a:rPr lang="en-GB" sz="2400" dirty="0"/>
              <a:t>Designed to help deliver the aims of the 2024 Commonwealth Heads of Government Meeting (CHOGM) </a:t>
            </a:r>
          </a:p>
          <a:p>
            <a:r>
              <a:rPr lang="en-GB" sz="2400" dirty="0"/>
              <a:t>The 20 ringfenced Master’s scholarships will be offered to scholars whose selected courses support one of the four CHOGM aims.</a:t>
            </a:r>
          </a:p>
          <a:p>
            <a:pPr marL="0" indent="0">
              <a:buNone/>
            </a:pPr>
            <a:r>
              <a:rPr lang="en-GB" sz="2400" dirty="0"/>
              <a:t> To build resilient:</a:t>
            </a:r>
            <a:endParaRPr lang="en-GB" sz="2400" dirty="0">
              <a:cs typeface="Arial" panose="020B0604020202020204"/>
            </a:endParaRPr>
          </a:p>
          <a:p>
            <a:pPr lvl="1"/>
            <a:r>
              <a:rPr lang="en-GB" sz="2000" dirty="0"/>
              <a:t>Democratic institutions upholding human rights, democracy and the rule of law</a:t>
            </a:r>
            <a:endParaRPr lang="en-GB" sz="2000" dirty="0">
              <a:cs typeface="Arial"/>
            </a:endParaRPr>
          </a:p>
          <a:p>
            <a:pPr lvl="1"/>
            <a:r>
              <a:rPr lang="en-GB" sz="2000" dirty="0"/>
              <a:t>Environment to combat climate change</a:t>
            </a:r>
          </a:p>
          <a:p>
            <a:pPr lvl="1"/>
            <a:r>
              <a:rPr lang="en-GB" sz="2000" dirty="0"/>
              <a:t>Economies that support recovery and prosperity</a:t>
            </a:r>
          </a:p>
          <a:p>
            <a:pPr lvl="1"/>
            <a:r>
              <a:rPr lang="en-GB" sz="2000" dirty="0"/>
              <a:t>Societies that empower individuals for a peaceful and productive life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GB" sz="2400" dirty="0"/>
              <a:t>Applicants must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5A15F-4B73-CDA4-52C9-4E86E6D39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11610189" cy="546100"/>
          </a:xfrm>
        </p:spPr>
        <p:txBody>
          <a:bodyPr/>
          <a:lstStyle/>
          <a:p>
            <a:r>
              <a:rPr lang="en-GB" dirty="0"/>
              <a:t>Commonwealth Scholarships for Small Island Developing States</a:t>
            </a:r>
          </a:p>
        </p:txBody>
      </p:sp>
    </p:spTree>
    <p:extLst>
      <p:ext uri="{BB962C8B-B14F-4D97-AF65-F5344CB8AC3E}">
        <p14:creationId xmlns:p14="http://schemas.microsoft.com/office/powerpoint/2010/main" val="3231604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Papua New Guinea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1" y="2300155"/>
            <a:ext cx="3052484" cy="379898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endParaRPr lang="en-GB" dirty="0"/>
          </a:p>
          <a:p>
            <a:r>
              <a:rPr lang="en-GB" dirty="0"/>
              <a:t>Department of Personnel Management</a:t>
            </a:r>
          </a:p>
          <a:p>
            <a:r>
              <a:rPr lang="en-GB" dirty="0"/>
              <a:t>www.dpm.gov.pg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3098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26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6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b="1" dirty="0"/>
              <a:t>Application timeline: TBC</a:t>
            </a:r>
          </a:p>
          <a:p>
            <a:endParaRPr lang="en-GB" sz="2600" dirty="0"/>
          </a:p>
          <a:p>
            <a:pPr marL="0" indent="0">
              <a:buNone/>
            </a:pPr>
            <a:r>
              <a:rPr lang="en-GB" sz="26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0"/>
            <a:ext cx="5457825" cy="51966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Access the list of eligible courses for 2026 Commonwealth Distance Learning Scholarships when applications open.</a:t>
            </a:r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5797" y="1402080"/>
            <a:ext cx="5457825" cy="4357696"/>
          </a:xfrm>
        </p:spPr>
        <p:txBody>
          <a:bodyPr>
            <a:normAutofit/>
          </a:bodyPr>
          <a:lstStyle/>
          <a:p>
            <a:r>
              <a:rPr lang="en-GB" sz="2200" dirty="0"/>
              <a:t>Candidates must apply </a:t>
            </a:r>
            <a:r>
              <a:rPr lang="en-GB" sz="2200" b="1" dirty="0"/>
              <a:t>and </a:t>
            </a:r>
            <a:r>
              <a:rPr lang="en-GB" sz="2200" dirty="0"/>
              <a:t>secure admission to study an approved Master’s course at a participating UK university.</a:t>
            </a:r>
          </a:p>
          <a:p>
            <a:r>
              <a:rPr lang="en-GB" sz="2200" dirty="0"/>
              <a:t>Candidates must apply to the CSC </a:t>
            </a:r>
            <a:r>
              <a:rPr lang="en-GB" sz="2200" b="1" dirty="0"/>
              <a:t>and </a:t>
            </a:r>
            <a:r>
              <a:rPr lang="en-GB" sz="2200" dirty="0"/>
              <a:t>to their chosen university/</a:t>
            </a:r>
            <a:r>
              <a:rPr lang="en-GB" sz="2200" dirty="0" err="1"/>
              <a:t>ies</a:t>
            </a:r>
            <a:r>
              <a:rPr lang="en-GB" sz="2200" dirty="0"/>
              <a:t>.</a:t>
            </a:r>
          </a:p>
          <a:p>
            <a:r>
              <a:rPr lang="en-GB" sz="2200" dirty="0"/>
              <a:t>Depending on the application deadlines of their chosen UK university/</a:t>
            </a:r>
            <a:r>
              <a:rPr lang="en-GB" sz="2200" dirty="0" err="1"/>
              <a:t>ies</a:t>
            </a:r>
            <a:r>
              <a:rPr lang="en-GB" sz="2200" dirty="0"/>
              <a:t> and course(s), candidates may need to complete their university application(s) </a:t>
            </a:r>
            <a:r>
              <a:rPr lang="en-GB" sz="2200" b="1" dirty="0"/>
              <a:t>before or after they </a:t>
            </a:r>
            <a:r>
              <a:rPr lang="en-GB" sz="22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/>
              <a:t>Application timeline: TBC, likely to be 2026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C8481-943C-DF73-1B80-125B674640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32" t="7285" r="12105" b="14776"/>
          <a:stretch>
            <a:fillRect/>
          </a:stretch>
        </p:blipFill>
        <p:spPr>
          <a:xfrm>
            <a:off x="6381752" y="1402081"/>
            <a:ext cx="5363602" cy="354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more: cscuk.fcdo.gov.uk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information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8"/>
            <a:ext cx="5457825" cy="886461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Country eligibility: </a:t>
            </a:r>
          </a:p>
          <a:p>
            <a:r>
              <a:rPr lang="en-GB" dirty="0"/>
              <a:t>Papua New Guinea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Scholarship (Master’s)</a:t>
            </a:r>
          </a:p>
          <a:p>
            <a:r>
              <a:rPr lang="en-GB" sz="2400" dirty="0"/>
              <a:t>Commonwealth Distance Learning Scholarship (Master’s)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Startup Fellowship</a:t>
            </a:r>
          </a:p>
          <a:p>
            <a:r>
              <a:rPr lang="en-GB" sz="2400" dirty="0"/>
              <a:t>Commonwealth Professional Fellowship</a:t>
            </a:r>
          </a:p>
        </p:txBody>
      </p:sp>
      <p:pic>
        <p:nvPicPr>
          <p:cNvPr id="3" name="Picture 2" descr="A group of people raising their hands&#10;&#10;Description automatically generated">
            <a:extLst>
              <a:ext uri="{FF2B5EF4-FFF2-40B4-BE49-F238E27FC236}">
                <a16:creationId xmlns:a16="http://schemas.microsoft.com/office/drawing/2014/main" id="{672559EA-3E08-FD6D-FDE3-89C3797F0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250" y="934719"/>
            <a:ext cx="5093325" cy="33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1502</Words>
  <Application>Microsoft Office PowerPoint</Application>
  <PresentationFormat>Widescreen</PresentationFormat>
  <Paragraphs>157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PowerPoint Presentation</vt:lpstr>
      <vt:lpstr>CSC Nominators</vt:lpstr>
      <vt:lpstr>Nominators for Papua New Guinea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24</cp:revision>
  <dcterms:created xsi:type="dcterms:W3CDTF">2023-12-11T12:08:01Z</dcterms:created>
  <dcterms:modified xsi:type="dcterms:W3CDTF">2025-09-02T16:41:41Z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