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277" r:id="rId6"/>
    <p:sldId id="271" r:id="rId7"/>
    <p:sldId id="272" r:id="rId8"/>
    <p:sldId id="259" r:id="rId9"/>
    <p:sldId id="262" r:id="rId10"/>
    <p:sldId id="261" r:id="rId11"/>
    <p:sldId id="270" r:id="rId12"/>
    <p:sldId id="263" r:id="rId13"/>
    <p:sldId id="285" r:id="rId14"/>
    <p:sldId id="265" r:id="rId15"/>
    <p:sldId id="286" r:id="rId16"/>
    <p:sldId id="279" r:id="rId17"/>
    <p:sldId id="288" r:id="rId18"/>
    <p:sldId id="289" r:id="rId19"/>
    <p:sldId id="290" r:id="rId20"/>
    <p:sldId id="284" r:id="rId21"/>
    <p:sldId id="269" r:id="rId22"/>
    <p:sldId id="283" r:id="rId23"/>
    <p:sldId id="274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4552D6-C784-B690-6F6E-E40B36D10058}" name="Kirsty Scott" initials="KS" userId="S::kirsty.scott@acu.ac.uk::cc2beaab-40fa-4bfc-905f-8f893a0715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35A64B-826C-4E52-8E7E-D64F8185956E}" v="5" dt="2025-09-02T16:43:07.0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Scott" userId="cc2beaab-40fa-4bfc-905f-8f893a07151a" providerId="ADAL" clId="{BE5629F4-87EA-4913-BAE4-7CCC6935B348}"/>
    <pc:docChg chg="custSel modSld">
      <pc:chgData name="Kirsty Scott" userId="cc2beaab-40fa-4bfc-905f-8f893a07151a" providerId="ADAL" clId="{BE5629F4-87EA-4913-BAE4-7CCC6935B348}" dt="2025-09-02T16:43:06.999" v="26"/>
      <pc:docMkLst>
        <pc:docMk/>
      </pc:docMkLst>
      <pc:sldChg chg="modSp mod">
        <pc:chgData name="Kirsty Scott" userId="cc2beaab-40fa-4bfc-905f-8f893a07151a" providerId="ADAL" clId="{BE5629F4-87EA-4913-BAE4-7CCC6935B348}" dt="2025-09-02T07:59:32.874" v="15" actId="27636"/>
        <pc:sldMkLst>
          <pc:docMk/>
          <pc:sldMk cId="2114138668" sldId="263"/>
        </pc:sldMkLst>
        <pc:spChg chg="mod">
          <ac:chgData name="Kirsty Scott" userId="cc2beaab-40fa-4bfc-905f-8f893a07151a" providerId="ADAL" clId="{BE5629F4-87EA-4913-BAE4-7CCC6935B348}" dt="2025-09-02T07:59:32.874" v="15" actId="27636"/>
          <ac:spMkLst>
            <pc:docMk/>
            <pc:sldMk cId="2114138668" sldId="263"/>
            <ac:spMk id="4" creationId="{98CF5509-FD43-8317-9A56-C036F347CA28}"/>
          </ac:spMkLst>
        </pc:spChg>
      </pc:sldChg>
      <pc:sldChg chg="modSp mod">
        <pc:chgData name="Kirsty Scott" userId="cc2beaab-40fa-4bfc-905f-8f893a07151a" providerId="ADAL" clId="{BE5629F4-87EA-4913-BAE4-7CCC6935B348}" dt="2025-09-02T08:00:20.078" v="25"/>
        <pc:sldMkLst>
          <pc:docMk/>
          <pc:sldMk cId="3583086678" sldId="279"/>
        </pc:sldMkLst>
        <pc:spChg chg="mod">
          <ac:chgData name="Kirsty Scott" userId="cc2beaab-40fa-4bfc-905f-8f893a07151a" providerId="ADAL" clId="{BE5629F4-87EA-4913-BAE4-7CCC6935B348}" dt="2025-09-02T07:59:40.450" v="18" actId="20577"/>
          <ac:spMkLst>
            <pc:docMk/>
            <pc:sldMk cId="3583086678" sldId="279"/>
            <ac:spMk id="2" creationId="{AFCF80DE-436A-B405-7AFF-DA76C62D3336}"/>
          </ac:spMkLst>
        </pc:spChg>
        <pc:spChg chg="mod">
          <ac:chgData name="Kirsty Scott" userId="cc2beaab-40fa-4bfc-905f-8f893a07151a" providerId="ADAL" clId="{BE5629F4-87EA-4913-BAE4-7CCC6935B348}" dt="2025-09-02T08:00:20.078" v="25"/>
          <ac:spMkLst>
            <pc:docMk/>
            <pc:sldMk cId="3583086678" sldId="279"/>
            <ac:spMk id="3" creationId="{294D327D-4826-A378-53B9-81C532B53477}"/>
          </ac:spMkLst>
        </pc:spChg>
      </pc:sldChg>
      <pc:sldChg chg="modSp">
        <pc:chgData name="Kirsty Scott" userId="cc2beaab-40fa-4bfc-905f-8f893a07151a" providerId="ADAL" clId="{BE5629F4-87EA-4913-BAE4-7CCC6935B348}" dt="2025-09-02T16:43:06.999" v="26"/>
        <pc:sldMkLst>
          <pc:docMk/>
          <pc:sldMk cId="1910708562" sldId="290"/>
        </pc:sldMkLst>
        <pc:spChg chg="mod">
          <ac:chgData name="Kirsty Scott" userId="cc2beaab-40fa-4bfc-905f-8f893a07151a" providerId="ADAL" clId="{BE5629F4-87EA-4913-BAE4-7CCC6935B348}" dt="2025-09-02T16:43:06.999" v="26"/>
          <ac:spMkLst>
            <pc:docMk/>
            <pc:sldMk cId="1910708562" sldId="290"/>
            <ac:spMk id="2" creationId="{0E77DE86-E2BE-9480-58F6-7318016CA13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Commonwealth Alumni / CSC Alumni Association use only- please update this slide with information about your Commonwealth Scholarship/Fellowship. If you are presenting on behalf of your Alumni Association, you may wish to add your relationship to the association, for example ‘Chairperson, Malawi Commonwealth Alumni Association Network (MCAAN).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8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Commonwealth Scholarship Commission was founded in 1959 to deliver the UK’s scholarship contribution to the Commonwealth Scholarship and Fellowship Plan (CSFP)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CSFP is an international programme that provides scholarships and fellowships for citizens of Commonwealth countries to study in other Commonwealth member 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Commonwealth Scholarships to study in the UK or with a UK institution are funded by the Foreign, Commonwealth and Development Office of the UK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53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81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Commonwealth Alumni and CSC Alumni Associations only- please use these slides to share information about your Commonwealth Scholarship or Fellowship journey.</a:t>
            </a:r>
          </a:p>
          <a:p>
            <a:r>
              <a:rPr lang="en-GB" dirty="0"/>
              <a:t>Things to consider: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were your development goals and how did these relate to your studies?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did you discover about living and studying in the UK that has had a long-term positive impact on your personal and/or professional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has your Commonwealth Scholarship or Fellowship influenced your career and what you are doing?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is a personal or professional highlight as a result of your Commonwealth Scholarship or Fellowship?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advice would you give to an applicant thinking about applying for a Commonwealth Scholarship or Fellowship?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F162F-8AE0-3A50-1BBE-8642B7F7250A}"/>
              </a:ext>
            </a:extLst>
          </p:cNvPr>
          <p:cNvSpPr txBox="1"/>
          <p:nvPr/>
        </p:nvSpPr>
        <p:spPr>
          <a:xfrm>
            <a:off x="2917246" y="1781694"/>
            <a:ext cx="85942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2026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293DF8-BE65-CC90-5E23-4F3071B564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610189" cy="50622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/>
              <a:t>20 dedicated Master’s Scholarships per year for academic years 2026-27 and 2027-28</a:t>
            </a:r>
            <a:endParaRPr lang="en-GB" sz="2400" dirty="0">
              <a:cs typeface="Arial"/>
            </a:endParaRPr>
          </a:p>
          <a:p>
            <a:r>
              <a:rPr lang="en-GB" sz="2400" dirty="0"/>
              <a:t>Designed to help deliver the aims of the 2024 Commonwealth Heads of Government Meeting (CHOGM) </a:t>
            </a:r>
          </a:p>
          <a:p>
            <a:r>
              <a:rPr lang="en-GB" sz="2400" dirty="0"/>
              <a:t>The 20 ringfenced Master’s scholarships will be offered to scholars whose selected courses support one of the four CHOGM aims.</a:t>
            </a:r>
          </a:p>
          <a:p>
            <a:pPr marL="0" indent="0">
              <a:buNone/>
            </a:pPr>
            <a:r>
              <a:rPr lang="en-GB" sz="2400" dirty="0"/>
              <a:t> To build resilient:</a:t>
            </a:r>
            <a:endParaRPr lang="en-GB" sz="2400" dirty="0">
              <a:cs typeface="Arial" panose="020B0604020202020204"/>
            </a:endParaRPr>
          </a:p>
          <a:p>
            <a:pPr lvl="1"/>
            <a:r>
              <a:rPr lang="en-GB" sz="2000" dirty="0"/>
              <a:t>Democratic institutions upholding human rights, democracy and the rule of law</a:t>
            </a:r>
            <a:endParaRPr lang="en-GB" sz="2000" dirty="0">
              <a:cs typeface="Arial"/>
            </a:endParaRPr>
          </a:p>
          <a:p>
            <a:pPr lvl="1"/>
            <a:r>
              <a:rPr lang="en-GB" sz="2000" dirty="0"/>
              <a:t>Environment to combat climate change</a:t>
            </a:r>
          </a:p>
          <a:p>
            <a:pPr lvl="1"/>
            <a:r>
              <a:rPr lang="en-GB" sz="2000" dirty="0"/>
              <a:t>Economies that support recovery and prosperity</a:t>
            </a:r>
          </a:p>
          <a:p>
            <a:pPr lvl="1"/>
            <a:r>
              <a:rPr lang="en-GB" sz="2000" dirty="0"/>
              <a:t>Societies that empower individuals for a peaceful and productive life</a:t>
            </a:r>
          </a:p>
          <a:p>
            <a:pPr marL="457200" lvl="1" indent="0">
              <a:buNone/>
            </a:pPr>
            <a:endParaRPr lang="en-GB" sz="2000" dirty="0"/>
          </a:p>
          <a:p>
            <a:r>
              <a:rPr lang="en-GB" sz="2400" dirty="0"/>
              <a:t>Applicants must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5A15F-4B73-CDA4-52C9-4E86E6D39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11610189" cy="546100"/>
          </a:xfrm>
        </p:spPr>
        <p:txBody>
          <a:bodyPr/>
          <a:lstStyle/>
          <a:p>
            <a:r>
              <a:rPr lang="en-GB" dirty="0"/>
              <a:t>Commonwealth Scholarships for Small Island Developing States</a:t>
            </a:r>
          </a:p>
        </p:txBody>
      </p:sp>
    </p:spTree>
    <p:extLst>
      <p:ext uri="{BB962C8B-B14F-4D97-AF65-F5344CB8AC3E}">
        <p14:creationId xmlns:p14="http://schemas.microsoft.com/office/powerpoint/2010/main" val="3231604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356E2-FE69-F512-ABD2-E9A1C26CD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Support students to undertake a full-time taught Master’s degree at a university in the UK.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</a:t>
            </a:r>
          </a:p>
          <a:p>
            <a:r>
              <a:rPr lang="en-GB" sz="2400" dirty="0"/>
              <a:t>Applications open: 02 September</a:t>
            </a:r>
          </a:p>
          <a:p>
            <a:r>
              <a:rPr lang="en-GB" sz="2400" dirty="0"/>
              <a:t>Applications close: 14 October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cscuk.fcdo.gov.uk/scholarships/commonwealth-masters-scholarships/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FF5E5-E1ED-C642-9E9D-72DEEB1ED3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3088D-8E1D-3F73-04E3-E2A4EE632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Master’s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2725E-62BD-FDD1-23DA-15D904E65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3774663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DE92-0EE9-FB43-BD3E-B43B8ABC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CSC Nominators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C706-50FD-0199-117C-18B38832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48932"/>
          </a:xfrm>
        </p:spPr>
        <p:txBody>
          <a:bodyPr>
            <a:normAutofit/>
          </a:bodyPr>
          <a:lstStyle/>
          <a:p>
            <a:r>
              <a:rPr lang="en-GB" sz="2400" b="1" dirty="0"/>
              <a:t>National nominating agencies </a:t>
            </a:r>
            <a:r>
              <a:rPr lang="en-GB" sz="2400" dirty="0"/>
              <a:t>are government ministries of education, skills or human resource development who act on behalf of their national government.</a:t>
            </a:r>
          </a:p>
          <a:p>
            <a:pPr lvl="1"/>
            <a:r>
              <a:rPr lang="en-GB" sz="2000" dirty="0"/>
              <a:t>They shortlist candidates with proposed study plan that sit with their government’s sustainable development priorities.</a:t>
            </a:r>
          </a:p>
          <a:p>
            <a:r>
              <a:rPr lang="en-GB" sz="2400" b="1" dirty="0"/>
              <a:t>Non-Governmental Organisation (NGO) and charity nominators</a:t>
            </a:r>
            <a:r>
              <a:rPr lang="en-GB" sz="2400" dirty="0"/>
              <a:t> work on high priority issues in sustainable development, including gender equity, disability rights, LGBT+ rights, and refugees.</a:t>
            </a:r>
          </a:p>
          <a:p>
            <a:pPr lvl="1"/>
            <a:r>
              <a:rPr lang="en-GB" sz="2000" dirty="0"/>
              <a:t>They further the CSC’s mission to provide scholarship opportunities for all, regardless of background or disadvantage. </a:t>
            </a:r>
          </a:p>
          <a:p>
            <a:pPr marL="0" indent="0">
              <a:buNone/>
            </a:pPr>
            <a:r>
              <a:rPr lang="en-GB" sz="2400" dirty="0"/>
              <a:t>Applicants can apply through a national nominating agency or NGO or charity nominating agency.  </a:t>
            </a:r>
          </a:p>
        </p:txBody>
      </p:sp>
    </p:spTree>
    <p:extLst>
      <p:ext uri="{BB962C8B-B14F-4D97-AF65-F5344CB8AC3E}">
        <p14:creationId xmlns:p14="http://schemas.microsoft.com/office/powerpoint/2010/main" val="1904167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DA0F-C67F-F15E-FFB4-DD462F56E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80DE-436A-B405-7AFF-DA76C62D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Samoa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327D-4826-A378-53B9-81C532B5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1" y="2300155"/>
            <a:ext cx="3052484" cy="379898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National nominating agency</a:t>
            </a:r>
          </a:p>
          <a:p>
            <a:endParaRPr lang="en-GB" dirty="0"/>
          </a:p>
          <a:p>
            <a:r>
              <a:rPr lang="en-GB" dirty="0"/>
              <a:t>Public Service Commission</a:t>
            </a:r>
          </a:p>
          <a:p>
            <a:r>
              <a:rPr lang="en-GB" dirty="0"/>
              <a:t>www.psc.gov.ws</a:t>
            </a:r>
          </a:p>
          <a:p>
            <a:r>
              <a:rPr lang="en-GB" dirty="0"/>
              <a:t>scholarships@psc.gov.ws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850E3-38FB-EC9F-0129-2537C86179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Commonwealth Disabled People’s Forum (CDPF)</a:t>
            </a:r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commonwealthdpf.org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F59829-D781-4EC5-A758-424C474734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The Commonwealth Equality Network (TCEN)</a:t>
            </a:r>
          </a:p>
          <a:p>
            <a:endParaRPr lang="en-GB" dirty="0"/>
          </a:p>
          <a:p>
            <a:r>
              <a:rPr lang="en-GB" dirty="0"/>
              <a:t>commonwealthequality.org/</a:t>
            </a:r>
          </a:p>
        </p:txBody>
      </p:sp>
      <p:pic>
        <p:nvPicPr>
          <p:cNvPr id="10" name="Picture 10" descr="Commonwealth Disabled People's Forum (CDPF) Logo">
            <a:extLst>
              <a:ext uri="{FF2B5EF4-FFF2-40B4-BE49-F238E27FC236}">
                <a16:creationId xmlns:a16="http://schemas.microsoft.com/office/drawing/2014/main" id="{EDEC60A3-2DE6-7B43-76D5-CB92F292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he Commonwealth Equality Network">
            <a:extLst>
              <a:ext uri="{FF2B5EF4-FFF2-40B4-BE49-F238E27FC236}">
                <a16:creationId xmlns:a16="http://schemas.microsoft.com/office/drawing/2014/main" id="{28B98BF9-3AF3-69D3-02B5-159020BD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54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86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F8CE1E-00AB-A4B4-4EF2-35334F79C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30980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2600" dirty="0"/>
              <a:t>Support students to undertake an approved full-time taught Master’s degree at a participating university in the UK.</a:t>
            </a:r>
          </a:p>
          <a:p>
            <a:pPr marL="0" indent="0">
              <a:buNone/>
            </a:pPr>
            <a:r>
              <a:rPr lang="en-GB" sz="2600" dirty="0"/>
              <a:t>They are delivered in partnership with UK universities who provide co-funding and administrative support.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b="1" dirty="0"/>
              <a:t>Application timeline: TBC</a:t>
            </a:r>
          </a:p>
          <a:p>
            <a:endParaRPr lang="en-GB" sz="2600" dirty="0"/>
          </a:p>
          <a:p>
            <a:pPr marL="0" indent="0">
              <a:buNone/>
            </a:pPr>
            <a:r>
              <a:rPr lang="en-GB" sz="2600" dirty="0"/>
              <a:t>For more information visit cscuk.fcdo.gov.uk/scholarships/commonwealth-shared-scholarships-applications/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dirty="0"/>
              <a:t>Access the list of eligible courses for 2026 Commonwealth Shared Scholarships will be made available when applications open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9F347-CE26-8056-B504-3A56C2195E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Candidates must apply </a:t>
            </a:r>
            <a:r>
              <a:rPr lang="en-GB" sz="2000" b="1" dirty="0"/>
              <a:t>and </a:t>
            </a:r>
            <a:r>
              <a:rPr lang="en-GB" sz="2000" dirty="0"/>
              <a:t>secure admission to study an approved Master’s course at a participating UK university.</a:t>
            </a:r>
          </a:p>
          <a:p>
            <a:r>
              <a:rPr lang="en-GB" sz="2000" dirty="0"/>
              <a:t>Candidates must apply to the CSC </a:t>
            </a:r>
            <a:r>
              <a:rPr lang="en-GB" sz="2000" b="1" dirty="0"/>
              <a:t>and </a:t>
            </a:r>
            <a:r>
              <a:rPr lang="en-GB" sz="2000" dirty="0"/>
              <a:t>to their chosen university/</a:t>
            </a:r>
            <a:r>
              <a:rPr lang="en-GB" sz="2000" dirty="0" err="1"/>
              <a:t>ies</a:t>
            </a:r>
            <a:r>
              <a:rPr lang="en-GB" sz="2000" dirty="0"/>
              <a:t>.</a:t>
            </a:r>
          </a:p>
          <a:p>
            <a:r>
              <a:rPr lang="en-GB" sz="2000" dirty="0"/>
              <a:t>Depending on the application deadlines of their chosen UK university/</a:t>
            </a:r>
            <a:r>
              <a:rPr lang="en-GB" sz="2000" dirty="0" err="1"/>
              <a:t>ies</a:t>
            </a:r>
            <a:r>
              <a:rPr lang="en-GB" sz="2000" dirty="0"/>
              <a:t> and course(s), candidates may need to complete their university application(s) </a:t>
            </a:r>
            <a:r>
              <a:rPr lang="en-GB" sz="2000" b="1" dirty="0"/>
              <a:t>before or after they </a:t>
            </a:r>
            <a:r>
              <a:rPr lang="en-GB" sz="2000" dirty="0"/>
              <a:t>submit their Commonwealth Shared Scholarship application.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21351-2940-93CF-378B-DECB7E9A5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Shared Scholarships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715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602AF8-BAED-02ED-AD3F-59199629D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0"/>
            <a:ext cx="5457825" cy="51966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200" dirty="0"/>
              <a:t>Support students who want to access Master’s studies not otherwise available in their home country and who want to remain in their home country while they study.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Application timeline: TBC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2200" dirty="0"/>
              <a:t>For more information visit cscuk.fcdo.gov.uk/scholarships/commonwealth-distance-learning-scholarships-candidates/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Access the list of eligible courses for 2026 Commonwealth Distance Learning Scholarships when applications open.</a:t>
            </a:r>
          </a:p>
          <a:p>
            <a:pPr marL="0" indent="0">
              <a:buNone/>
            </a:pPr>
            <a:endParaRPr lang="en-GB" sz="2400" dirty="0"/>
          </a:p>
          <a:p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FD5D9-6416-61FE-75A6-DB1FE01EAB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5797" y="1402080"/>
            <a:ext cx="5457825" cy="4357696"/>
          </a:xfrm>
        </p:spPr>
        <p:txBody>
          <a:bodyPr>
            <a:normAutofit/>
          </a:bodyPr>
          <a:lstStyle/>
          <a:p>
            <a:r>
              <a:rPr lang="en-GB" sz="2200" dirty="0"/>
              <a:t>Candidates must apply </a:t>
            </a:r>
            <a:r>
              <a:rPr lang="en-GB" sz="2200" b="1" dirty="0"/>
              <a:t>and </a:t>
            </a:r>
            <a:r>
              <a:rPr lang="en-GB" sz="2200" dirty="0"/>
              <a:t>secure admission to study an approved Master’s course at a participating UK university.</a:t>
            </a:r>
          </a:p>
          <a:p>
            <a:r>
              <a:rPr lang="en-GB" sz="2200" dirty="0"/>
              <a:t>Candidates must apply to the CSC </a:t>
            </a:r>
            <a:r>
              <a:rPr lang="en-GB" sz="2200" b="1" dirty="0"/>
              <a:t>and </a:t>
            </a:r>
            <a:r>
              <a:rPr lang="en-GB" sz="2200" dirty="0"/>
              <a:t>to their chosen university/</a:t>
            </a:r>
            <a:r>
              <a:rPr lang="en-GB" sz="2200" dirty="0" err="1"/>
              <a:t>ies</a:t>
            </a:r>
            <a:r>
              <a:rPr lang="en-GB" sz="2200" dirty="0"/>
              <a:t>.</a:t>
            </a:r>
          </a:p>
          <a:p>
            <a:r>
              <a:rPr lang="en-GB" sz="2200" dirty="0"/>
              <a:t>Depending on the application deadlines of their chosen UK university/</a:t>
            </a:r>
            <a:r>
              <a:rPr lang="en-GB" sz="2200" dirty="0" err="1"/>
              <a:t>ies</a:t>
            </a:r>
            <a:r>
              <a:rPr lang="en-GB" sz="2200" dirty="0"/>
              <a:t> and course(s), candidates may need to complete their university application(s) </a:t>
            </a:r>
            <a:r>
              <a:rPr lang="en-GB" sz="2200" b="1" dirty="0"/>
              <a:t>before or after they </a:t>
            </a:r>
            <a:r>
              <a:rPr lang="en-GB" sz="2200" dirty="0"/>
              <a:t>submit their Commonwealth Distance Learning Scholarship application.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E3FD0-96C3-A1C8-43A6-781780545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Distance Learning Scholarships</a:t>
            </a:r>
          </a:p>
        </p:txBody>
      </p:sp>
    </p:spTree>
    <p:extLst>
      <p:ext uri="{BB962C8B-B14F-4D97-AF65-F5344CB8AC3E}">
        <p14:creationId xmlns:p14="http://schemas.microsoft.com/office/powerpoint/2010/main" val="837565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77DE86-E2BE-9480-58F6-7318016CA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doctoral students enrolled on a PhD programme in their home country to undertake one year of research at a UK institution that has the equipment or expertise they would not otherwise be able to access in their home country.</a:t>
            </a:r>
          </a:p>
          <a:p>
            <a:pPr marL="0" indent="0">
              <a:buNone/>
            </a:pPr>
            <a:r>
              <a:rPr lang="en-GB" sz="2000" dirty="0"/>
              <a:t>Split-site PhD Scholarships strengthen existing collaborations and partnerships between universities and research communities.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/>
              <a:t>Application timeline: TBC, likely to be 2026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cscuk.fcdo.gov.uk/scholarships/commonwealth-split-site-scholarships-for-low-and-middle-income-countries/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A1BDA-A0DC-5322-B4D6-2306226E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Split-site PhD Scholarships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EC8481-943C-DF73-1B80-125B674640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32" t="7285" r="12105" b="14776"/>
          <a:stretch>
            <a:fillRect/>
          </a:stretch>
        </p:blipFill>
        <p:spPr>
          <a:xfrm>
            <a:off x="6381752" y="1402081"/>
            <a:ext cx="5363602" cy="354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08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A165-C5F7-BCDF-B4E1-7F93B0938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E528-9C1C-A6E2-F4B4-520F559C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D47D1-9553-E131-C8E0-4A386DA9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289"/>
            <a:ext cx="10515600" cy="454371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Applications will be considered on the following criteria:</a:t>
            </a:r>
          </a:p>
          <a:p>
            <a:r>
              <a:rPr lang="en-GB" dirty="0"/>
              <a:t>Candidate Merit (include academic experience)</a:t>
            </a:r>
            <a:endParaRPr lang="en-GB" dirty="0">
              <a:cs typeface="Arial"/>
            </a:endParaRPr>
          </a:p>
          <a:p>
            <a:r>
              <a:rPr lang="en-GB" dirty="0"/>
              <a:t>Quality of the ‘Plan of study’</a:t>
            </a:r>
          </a:p>
          <a:p>
            <a:r>
              <a:rPr lang="en-GB" dirty="0"/>
              <a:t>Impact potential of the candidate’s study to their home country’s development needs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Applicants must submit a </a:t>
            </a:r>
            <a:r>
              <a:rPr lang="en-GB" b="1" dirty="0"/>
              <a:t>complete application</a:t>
            </a:r>
            <a:r>
              <a:rPr lang="en-GB" dirty="0"/>
              <a:t>, including:</a:t>
            </a:r>
          </a:p>
          <a:p>
            <a:r>
              <a:rPr lang="en-GB" dirty="0"/>
              <a:t>Full transcripts of all higher education listed on their application</a:t>
            </a:r>
          </a:p>
          <a:p>
            <a:r>
              <a:rPr lang="en-GB" dirty="0"/>
              <a:t>At least two references</a:t>
            </a:r>
          </a:p>
          <a:p>
            <a:r>
              <a:rPr lang="en-GB" dirty="0"/>
              <a:t>Supporting statement (PhD applicants only)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can download a copy of the selection criteria under the ‘Selection process’ information on the programme webpages.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195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A1856-1A5A-F00D-6EB9-E7D4BABB6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/>
              <a:t>We continuously work to offer scholarship programmes that serve everyone, regardless of disadvantage or accessibility needs, and including those from historically marginalised groups. </a:t>
            </a:r>
          </a:p>
          <a:p>
            <a:r>
              <a:rPr lang="en-GB" sz="2400"/>
              <a:t>We are committed to a policy of </a:t>
            </a:r>
            <a:r>
              <a:rPr lang="en-GB" sz="2400" b="1"/>
              <a:t>equal opportunity </a:t>
            </a:r>
            <a:r>
              <a:rPr lang="en-GB" sz="2400"/>
              <a:t>and </a:t>
            </a:r>
            <a:r>
              <a:rPr lang="en-GB" sz="2400" b="1"/>
              <a:t>non-discrimination</a:t>
            </a:r>
            <a:r>
              <a:rPr lang="en-GB" sz="2400"/>
              <a:t>.</a:t>
            </a:r>
          </a:p>
          <a:p>
            <a:r>
              <a:rPr lang="en-GB" sz="2400"/>
              <a:t>The CSC </a:t>
            </a:r>
            <a:r>
              <a:rPr lang="en-GB" sz="2400" b="1"/>
              <a:t>respects applicant privacy </a:t>
            </a:r>
            <a:r>
              <a:rPr lang="en-GB" sz="2400"/>
              <a:t>and any information provided to the CSC will be treated in the strictest confidence. 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35480-D8E9-4268-D3C4-A0A26782C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Equal opportunity and access</a:t>
            </a:r>
            <a:endParaRPr lang="en-GB" dirty="0"/>
          </a:p>
        </p:txBody>
      </p:sp>
      <p:pic>
        <p:nvPicPr>
          <p:cNvPr id="5" name="Picture 4" descr="A group of people holding a poster&#10;&#10;Description automatically generated">
            <a:extLst>
              <a:ext uri="{FF2B5EF4-FFF2-40B4-BE49-F238E27FC236}">
                <a16:creationId xmlns:a16="http://schemas.microsoft.com/office/drawing/2014/main" id="{C7833A65-67F3-A5B3-DD2C-B0AEB77DA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75" y="939799"/>
            <a:ext cx="5161700" cy="38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62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806488-F717-164A-EE5F-195350513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525348" cy="50622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Find out more: cscuk.fcdo.gov.uk</a:t>
            </a:r>
          </a:p>
          <a:p>
            <a:r>
              <a:rPr lang="en-GB" dirty="0"/>
              <a:t>Commonwealth Scholarships and Fellowships available</a:t>
            </a:r>
          </a:p>
          <a:p>
            <a:r>
              <a:rPr lang="en-GB" dirty="0"/>
              <a:t>CSC Development Themes</a:t>
            </a:r>
          </a:p>
          <a:p>
            <a:r>
              <a:rPr lang="en-GB" dirty="0"/>
              <a:t>National, NGO and charitable nominating agencies</a:t>
            </a:r>
            <a:endParaRPr lang="en-GB" dirty="0">
              <a:cs typeface="Arial"/>
            </a:endParaRPr>
          </a:p>
          <a:p>
            <a:r>
              <a:rPr lang="en-GB" dirty="0"/>
              <a:t>Commonwealth Alumni development impact stories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Preparing to apply</a:t>
            </a:r>
          </a:p>
          <a:p>
            <a:r>
              <a:rPr lang="en-GB" dirty="0"/>
              <a:t>Advice for applicants</a:t>
            </a:r>
          </a:p>
          <a:p>
            <a:r>
              <a:rPr lang="en-GB" dirty="0"/>
              <a:t>Frequently Asked Questions (FAQs)</a:t>
            </a:r>
          </a:p>
          <a:p>
            <a:r>
              <a:rPr lang="en-GB" dirty="0"/>
              <a:t>CSC Disability Support Statement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866B5-E809-A3F9-F0F8-5888446A3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9856804" cy="546100"/>
          </a:xfrm>
        </p:spPr>
        <p:txBody>
          <a:bodyPr/>
          <a:lstStyle/>
          <a:p>
            <a:r>
              <a:rPr lang="en-GB" dirty="0"/>
              <a:t>Key information</a:t>
            </a:r>
          </a:p>
        </p:txBody>
      </p:sp>
    </p:spTree>
    <p:extLst>
      <p:ext uri="{BB962C8B-B14F-4D97-AF65-F5344CB8AC3E}">
        <p14:creationId xmlns:p14="http://schemas.microsoft.com/office/powerpoint/2010/main" val="3686319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51D4-54B6-DCEC-ABEF-A0ED6905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7F4E-7AF0-4C91-9484-F772B5CFF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498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Name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Year of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Scholarship/Fellowship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Commonwealth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[Split-site/Shared/Distance Learning]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Scholar/Fellow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from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[Country]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[Degree] [Subject]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[UK University]</a:t>
            </a:r>
          </a:p>
        </p:txBody>
      </p:sp>
    </p:spTree>
    <p:extLst>
      <p:ext uri="{BB962C8B-B14F-4D97-AF65-F5344CB8AC3E}">
        <p14:creationId xmlns:p14="http://schemas.microsoft.com/office/powerpoint/2010/main" val="355914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FA99-7CD7-750F-E29C-BD1531E9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Commonwealth Scholarship/Fellowship</a:t>
            </a:r>
          </a:p>
        </p:txBody>
      </p:sp>
    </p:spTree>
    <p:extLst>
      <p:ext uri="{BB962C8B-B14F-4D97-AF65-F5344CB8AC3E}">
        <p14:creationId xmlns:p14="http://schemas.microsoft.com/office/powerpoint/2010/main" val="84489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ECE68D0-A40E-F574-9909-96A8DC97D9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80B8-4BF0-A2B9-E7FD-07CA80602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171EB-8AAF-1270-00AA-EEFFE69E1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066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12757D8-D117-95F9-ECD6-E47DC648C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C3531-ECAF-FD83-C315-CB1170AD9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99B10-4C10-4D60-56E4-94DB07122C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78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E9F42-2BAD-6C3D-66EE-F1B676F7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02E1-7FC9-7BD0-A674-E06293940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6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A82FA-DF89-9018-E4C1-D320D4495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1933252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46AD-3F0C-7463-1590-56F0A2D8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03B6C-292A-6163-52D4-7946789DD3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Commonwealth Scholarship Commission (CSC) was founded in 1959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C0EBC-7800-D0E0-4154-A8DD89C41A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The UK’s contribution to the Commonwealth Scholarship and Fellowship Plan (CSFP)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8D0AFE-F6A8-7E59-0DBC-99E76E8AB7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Commonwealth Scholarships are funded by the UK Foreign, Commonwealth and Development Office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C75C96-D6FC-65BC-C5B2-2F198D41B9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The CSC offers 7 programmes of study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AE49-9471-606E-D646-9A0EC937A4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Over 31,000 individuals have been awarded a Commonwealth Scholarship or Fellowship</a:t>
            </a: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FB4DD282-C7BD-FF99-BFEF-9D0E1E0A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91" y="1690688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4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8C56-C613-68A5-EECA-2AFC9CF6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Commonwealth Scholarships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1EF20-1EBB-0536-D576-702321F0C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B7F"/>
                </a:solidFill>
                <a:cs typeface="Arial"/>
              </a:rPr>
              <a:t>Support the co-creation of research, innovation and solutions to advance sustainable development priorities</a:t>
            </a:r>
            <a:endParaRPr lang="en-GB"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901A5-8247-0B74-BD7E-ADA60C17EE7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Work with nominating agencies to select candidates whose studies will address the skills, knowledge and sustainable development needs of their country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6816E-304E-8395-EA0B-8A693974372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/>
              <a:t>Support candidates from underrepresented </a:t>
            </a:r>
            <a:r>
              <a:rPr lang="en-GB" dirty="0"/>
              <a:t>backgrounds to access lifechanging higher education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7688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360BED-15A3-662D-E090-DECB599F50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Commonwealth Scholarships and Fellowships foster a community of future leaders with the knowledge and expertise to drive sustainable development and address pressing global issues in their home countries and beyond.</a:t>
            </a:r>
          </a:p>
          <a:p>
            <a:pPr marL="0" indent="0">
              <a:buNone/>
            </a:pPr>
            <a:r>
              <a:rPr lang="en-GB" sz="1800" dirty="0"/>
              <a:t>Commonwealth Scholarships contribute to the United Nations Sustainable Development Goals and are awarded under 6 CSC Development themes.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734AA-6C86-8218-463D-E583A21E07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7641505" cy="546100"/>
          </a:xfrm>
        </p:spPr>
        <p:txBody>
          <a:bodyPr/>
          <a:lstStyle/>
          <a:p>
            <a:r>
              <a:rPr lang="en-GB" dirty="0"/>
              <a:t>Contributing to sustainable development</a:t>
            </a:r>
          </a:p>
        </p:txBody>
      </p:sp>
      <p:pic>
        <p:nvPicPr>
          <p:cNvPr id="5" name="Picture 9" descr="Icon&#10;&#10;Description automatically generated">
            <a:extLst>
              <a:ext uri="{FF2B5EF4-FFF2-40B4-BE49-F238E27FC236}">
                <a16:creationId xmlns:a16="http://schemas.microsoft.com/office/drawing/2014/main" id="{07475E02-4D8B-AFFD-D9D4-20E1FED30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17" y="2602827"/>
            <a:ext cx="530048" cy="590884"/>
          </a:xfrm>
          <a:prstGeom prst="rect">
            <a:avLst/>
          </a:prstGeom>
        </p:spPr>
      </p:pic>
      <p:pic>
        <p:nvPicPr>
          <p:cNvPr id="6" name="Picture 11" descr="Icon&#10;&#10;Description automatically generated">
            <a:extLst>
              <a:ext uri="{FF2B5EF4-FFF2-40B4-BE49-F238E27FC236}">
                <a16:creationId xmlns:a16="http://schemas.microsoft.com/office/drawing/2014/main" id="{71EA7A7F-5179-98D1-E4FD-40D8F5447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20" y="3962770"/>
            <a:ext cx="585493" cy="644359"/>
          </a:xfrm>
          <a:prstGeom prst="rect">
            <a:avLst/>
          </a:prstGeom>
        </p:spPr>
      </p:pic>
      <p:pic>
        <p:nvPicPr>
          <p:cNvPr id="7" name="Picture 12" descr="Icon&#10;&#10;Description automatically generated">
            <a:extLst>
              <a:ext uri="{FF2B5EF4-FFF2-40B4-BE49-F238E27FC236}">
                <a16:creationId xmlns:a16="http://schemas.microsoft.com/office/drawing/2014/main" id="{CDB588AA-D57E-E428-BC6D-FBFB8400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776" y="4728595"/>
            <a:ext cx="476169" cy="537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F1B37-9F64-9114-855A-0E50604B9D32}"/>
              </a:ext>
            </a:extLst>
          </p:cNvPr>
          <p:cNvSpPr txBox="1"/>
          <p:nvPr/>
        </p:nvSpPr>
        <p:spPr>
          <a:xfrm>
            <a:off x="6972638" y="1402081"/>
            <a:ext cx="486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Science and technology for development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0FA3E-3AA1-9EF5-FEFA-7DD04CB3B3B3}"/>
              </a:ext>
            </a:extLst>
          </p:cNvPr>
          <p:cNvSpPr txBox="1"/>
          <p:nvPr/>
        </p:nvSpPr>
        <p:spPr>
          <a:xfrm>
            <a:off x="6942128" y="1976009"/>
            <a:ext cx="486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Improving population health, health systems and capacity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2F113-E15E-5862-2552-3BBF2FBE682C}"/>
              </a:ext>
            </a:extLst>
          </p:cNvPr>
          <p:cNvSpPr txBox="1"/>
          <p:nvPr/>
        </p:nvSpPr>
        <p:spPr>
          <a:xfrm>
            <a:off x="6944506" y="2622340"/>
            <a:ext cx="4866937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Promoting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innovation and entrepreneurship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65926-D9B6-513C-322B-DFE018066622}"/>
              </a:ext>
            </a:extLst>
          </p:cNvPr>
          <p:cNvSpPr txBox="1"/>
          <p:nvPr/>
        </p:nvSpPr>
        <p:spPr>
          <a:xfrm>
            <a:off x="6911084" y="3259342"/>
            <a:ext cx="487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Strengthening global peace, security and governance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F8CA5-3DF1-0CAB-0194-46EBBC70774E}"/>
              </a:ext>
            </a:extLst>
          </p:cNvPr>
          <p:cNvSpPr txBox="1"/>
          <p:nvPr/>
        </p:nvSpPr>
        <p:spPr>
          <a:xfrm>
            <a:off x="6964557" y="4094666"/>
            <a:ext cx="481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Strengthening resilience and response to crises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D16F1-6622-ECDD-CA41-78DB91F968D4}"/>
              </a:ext>
            </a:extLst>
          </p:cNvPr>
          <p:cNvSpPr txBox="1"/>
          <p:nvPr/>
        </p:nvSpPr>
        <p:spPr>
          <a:xfrm>
            <a:off x="6964557" y="4722575"/>
            <a:ext cx="4813464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Access, inclusion and opportunity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8" descr="Icon&#10;&#10;Description automatically generated">
            <a:extLst>
              <a:ext uri="{FF2B5EF4-FFF2-40B4-BE49-F238E27FC236}">
                <a16:creationId xmlns:a16="http://schemas.microsoft.com/office/drawing/2014/main" id="{DDCAAFE7-4D88-B021-1A21-E29F7D2E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349" y="1918236"/>
            <a:ext cx="470569" cy="457201"/>
          </a:xfrm>
          <a:prstGeom prst="rect">
            <a:avLst/>
          </a:prstGeom>
        </p:spPr>
      </p:pic>
      <p:pic>
        <p:nvPicPr>
          <p:cNvPr id="15" name="Picture 6" descr="Icon&#10;&#10;Description automatically generated">
            <a:extLst>
              <a:ext uri="{FF2B5EF4-FFF2-40B4-BE49-F238E27FC236}">
                <a16:creationId xmlns:a16="http://schemas.microsoft.com/office/drawing/2014/main" id="{F3C0EF61-559B-59AE-2984-2446CCC6A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561" y="1261661"/>
            <a:ext cx="577517" cy="590885"/>
          </a:xfrm>
          <a:prstGeom prst="rect">
            <a:avLst/>
          </a:prstGeom>
        </p:spPr>
      </p:pic>
      <p:pic>
        <p:nvPicPr>
          <p:cNvPr id="17" name="Picture 10" descr="Icon&#10;&#10;Description automatically generated">
            <a:extLst>
              <a:ext uri="{FF2B5EF4-FFF2-40B4-BE49-F238E27FC236}">
                <a16:creationId xmlns:a16="http://schemas.microsoft.com/office/drawing/2014/main" id="{D0CA23D9-EC9A-7C8D-6195-A2448DCF0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561" y="3282796"/>
            <a:ext cx="577517" cy="590885"/>
          </a:xfrm>
          <a:prstGeom prst="rect">
            <a:avLst/>
          </a:prstGeom>
        </p:spPr>
      </p:pic>
      <p:pic>
        <p:nvPicPr>
          <p:cNvPr id="18" name="Picture 17" descr="Sustainable Development Goals icons">
            <a:extLst>
              <a:ext uri="{FF2B5EF4-FFF2-40B4-BE49-F238E27FC236}">
                <a16:creationId xmlns:a16="http://schemas.microsoft.com/office/drawing/2014/main" id="{0379DB0C-551B-5714-5875-1009238603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082" y="3863416"/>
            <a:ext cx="4488510" cy="273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7A96805C-4956-5846-00DB-3B3EBA8C6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r="8760"/>
          <a:stretch>
            <a:fillRect/>
          </a:stretch>
        </p:blipFill>
        <p:spPr>
          <a:xfrm>
            <a:off x="6817594" y="939799"/>
            <a:ext cx="4829175" cy="39052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6A2F-620A-C778-CA1B-94CAB7929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What do Commonwealth Scholarships offer?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398D8-2A03-1F45-60E6-B988773AD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Fully funded study at a UK institution</a:t>
            </a:r>
          </a:p>
          <a:p>
            <a:r>
              <a:rPr lang="en-GB" sz="2400" dirty="0"/>
              <a:t>Visa and travel costs for awardees travelling to the UK</a:t>
            </a:r>
          </a:p>
          <a:p>
            <a:r>
              <a:rPr lang="en-GB" sz="2400" dirty="0"/>
              <a:t>Additional financial support, including family allowance and disability support</a:t>
            </a:r>
          </a:p>
          <a:p>
            <a:r>
              <a:rPr lang="en-GB" sz="2400" dirty="0"/>
              <a:t>Opportunities to meet scholars and alumni and build meaningful networks</a:t>
            </a:r>
          </a:p>
          <a:p>
            <a:r>
              <a:rPr lang="en-GB" sz="2400" dirty="0"/>
              <a:t>Access to further professional development training</a:t>
            </a:r>
          </a:p>
          <a:p>
            <a:r>
              <a:rPr lang="en-GB" sz="2400" dirty="0"/>
              <a:t>Engagement in a global alumni network</a:t>
            </a:r>
          </a:p>
        </p:txBody>
      </p:sp>
    </p:spTree>
    <p:extLst>
      <p:ext uri="{BB962C8B-B14F-4D97-AF65-F5344CB8AC3E}">
        <p14:creationId xmlns:p14="http://schemas.microsoft.com/office/powerpoint/2010/main" val="195086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35EB-C33D-1AE7-FE16-135BD0DB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for a Commonwealth Scholarship</a:t>
            </a:r>
          </a:p>
        </p:txBody>
      </p:sp>
    </p:spTree>
    <p:extLst>
      <p:ext uri="{BB962C8B-B14F-4D97-AF65-F5344CB8AC3E}">
        <p14:creationId xmlns:p14="http://schemas.microsoft.com/office/powerpoint/2010/main" val="427668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onnecting with Commonwealth Alumni and partners in the Caribbean">
            <a:extLst>
              <a:ext uri="{FF2B5EF4-FFF2-40B4-BE49-F238E27FC236}">
                <a16:creationId xmlns:a16="http://schemas.microsoft.com/office/drawing/2014/main" id="{90EA1629-C10F-4F1E-F4C0-DE4405CF7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r="9593" b="8"/>
          <a:stretch>
            <a:fillRect/>
          </a:stretch>
        </p:blipFill>
        <p:spPr bwMode="auto">
          <a:xfrm>
            <a:off x="6779887" y="592632"/>
            <a:ext cx="4829175" cy="390525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5509-FD43-8317-9A56-C036F347CA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1008382"/>
          </a:xfrm>
        </p:spPr>
        <p:txBody>
          <a:bodyPr>
            <a:normAutofit/>
          </a:bodyPr>
          <a:lstStyle/>
          <a:p>
            <a:r>
              <a:rPr lang="en-GB" dirty="0"/>
              <a:t>Country eligibility: Samoa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0AA4D-79AB-7392-5C7E-433309E21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sz="2400" dirty="0"/>
              <a:t>Commonwealth Master’s Scholarship</a:t>
            </a:r>
          </a:p>
          <a:p>
            <a:r>
              <a:rPr lang="en-GB" sz="2400" dirty="0"/>
              <a:t>Commonwealth Shared Scholarship (Master’s)</a:t>
            </a:r>
          </a:p>
          <a:p>
            <a:r>
              <a:rPr lang="en-GB" sz="2400" dirty="0"/>
              <a:t>Commonwealth Distance Learning Scholarship (Master’s)</a:t>
            </a:r>
          </a:p>
          <a:p>
            <a:r>
              <a:rPr lang="en-GB" sz="2400" dirty="0"/>
              <a:t>Commonwealth Split-site PhD Scholarship</a:t>
            </a:r>
          </a:p>
          <a:p>
            <a:r>
              <a:rPr lang="en-GB" sz="2400" dirty="0"/>
              <a:t>Commonwealth Startup Fellowship</a:t>
            </a:r>
          </a:p>
          <a:p>
            <a:r>
              <a:rPr lang="en-GB" sz="2400" dirty="0"/>
              <a:t>Commonwealth Professional Fellowship</a:t>
            </a:r>
          </a:p>
        </p:txBody>
      </p:sp>
    </p:spTree>
    <p:extLst>
      <p:ext uri="{BB962C8B-B14F-4D97-AF65-F5344CB8AC3E}">
        <p14:creationId xmlns:p14="http://schemas.microsoft.com/office/powerpoint/2010/main" val="2114138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6" ma:contentTypeDescription="Create a new document." ma:contentTypeScope="" ma:versionID="7a2a548a7c952c5a412fa397001303f2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8d9190bed98be249c3b014d1cd1dd5c2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7A6303C-7BF9-4C83-9B11-95974999BE7C}">
  <ds:schemaRefs>
    <ds:schemaRef ds:uri="http://schemas.microsoft.com/office/2006/documentManagement/types"/>
    <ds:schemaRef ds:uri="http://purl.org/dc/elements/1.1/"/>
    <ds:schemaRef ds:uri="6c6661e9-e19d-4d42-a8c7-e368fcc121b5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9b7487c0-d7ff-4e0a-9ad4-fa6c1391a7d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6530F4C-BC56-4DA3-BDF4-13578D247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1504</Words>
  <Application>Microsoft Office PowerPoint</Application>
  <PresentationFormat>Widescreen</PresentationFormat>
  <Paragraphs>157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Arial</vt:lpstr>
      <vt:lpstr>Calibri</vt:lpstr>
      <vt:lpstr>Wingdings</vt:lpstr>
      <vt:lpstr>Office Theme</vt:lpstr>
      <vt:lpstr>PowerPoint Presentation</vt:lpstr>
      <vt:lpstr>About me</vt:lpstr>
      <vt:lpstr>Introduction to Commonwealth Scholarships</vt:lpstr>
      <vt:lpstr>Background</vt:lpstr>
      <vt:lpstr>About Commonwealth Scholarships</vt:lpstr>
      <vt:lpstr>PowerPoint Presentation</vt:lpstr>
      <vt:lpstr>PowerPoint Presentation</vt:lpstr>
      <vt:lpstr>Applying for a Commonwealth Scholarship</vt:lpstr>
      <vt:lpstr>PowerPoint Presentation</vt:lpstr>
      <vt:lpstr>PowerPoint Presentation</vt:lpstr>
      <vt:lpstr>PowerPoint Presentation</vt:lpstr>
      <vt:lpstr>CSC Nominators</vt:lpstr>
      <vt:lpstr>Nominators for Samoa</vt:lpstr>
      <vt:lpstr>PowerPoint Presentation</vt:lpstr>
      <vt:lpstr>PowerPoint Presentation</vt:lpstr>
      <vt:lpstr>PowerPoint Presentation</vt:lpstr>
      <vt:lpstr>Selection criteria</vt:lpstr>
      <vt:lpstr>PowerPoint Presentation</vt:lpstr>
      <vt:lpstr>PowerPoint Presentation</vt:lpstr>
      <vt:lpstr>My Commonwealth Scholarship/Fellowship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Kirsty Scott</cp:lastModifiedBy>
  <cp:revision>23</cp:revision>
  <dcterms:created xsi:type="dcterms:W3CDTF">2023-12-11T12:08:01Z</dcterms:created>
  <dcterms:modified xsi:type="dcterms:W3CDTF">2025-09-02T16:43:08Z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