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9"/>
  </p:notesMasterIdLst>
  <p:handoutMasterIdLst>
    <p:handoutMasterId r:id="rId30"/>
  </p:handoutMasterIdLst>
  <p:sldIdLst>
    <p:sldId id="256" r:id="rId5"/>
    <p:sldId id="277" r:id="rId6"/>
    <p:sldId id="271" r:id="rId7"/>
    <p:sldId id="272" r:id="rId8"/>
    <p:sldId id="259" r:id="rId9"/>
    <p:sldId id="262" r:id="rId10"/>
    <p:sldId id="261" r:id="rId11"/>
    <p:sldId id="270" r:id="rId12"/>
    <p:sldId id="263" r:id="rId13"/>
    <p:sldId id="285" r:id="rId14"/>
    <p:sldId id="265" r:id="rId15"/>
    <p:sldId id="291" r:id="rId16"/>
    <p:sldId id="286" r:id="rId17"/>
    <p:sldId id="279" r:id="rId18"/>
    <p:sldId id="288" r:id="rId19"/>
    <p:sldId id="289" r:id="rId20"/>
    <p:sldId id="290" r:id="rId21"/>
    <p:sldId id="284" r:id="rId22"/>
    <p:sldId id="269" r:id="rId23"/>
    <p:sldId id="283" r:id="rId24"/>
    <p:sldId id="274" r:id="rId25"/>
    <p:sldId id="280" r:id="rId26"/>
    <p:sldId id="281" r:id="rId27"/>
    <p:sldId id="282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A4552D6-C784-B690-6F6E-E40B36D10058}" name="Kirsty Scott" initials="KS" userId="S::kirsty.scott@acu.ac.uk::cc2beaab-40fa-4bfc-905f-8f893a07151a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B7F"/>
    <a:srgbClr val="3944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736F8AD-81C6-4C41-81CB-38D4A0ED8513}" v="6" dt="2025-09-02T16:44:37.59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4" d="100"/>
          <a:sy n="94" d="100"/>
        </p:scale>
        <p:origin x="11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37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handoutMaster" Target="handoutMasters/handoutMaster1.xml"/><Relationship Id="rId35" Type="http://schemas.microsoft.com/office/2016/11/relationships/changesInfo" Target="changesInfos/changesInfo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irsty Scott" userId="cc2beaab-40fa-4bfc-905f-8f893a07151a" providerId="ADAL" clId="{BE5629F4-87EA-4913-BAE4-7CCC6935B348}"/>
    <pc:docChg chg="custSel modSld">
      <pc:chgData name="Kirsty Scott" userId="cc2beaab-40fa-4bfc-905f-8f893a07151a" providerId="ADAL" clId="{BE5629F4-87EA-4913-BAE4-7CCC6935B348}" dt="2025-09-02T16:44:37.596" v="22"/>
      <pc:docMkLst>
        <pc:docMk/>
      </pc:docMkLst>
      <pc:sldChg chg="addSp delSp modSp mod">
        <pc:chgData name="Kirsty Scott" userId="cc2beaab-40fa-4bfc-905f-8f893a07151a" providerId="ADAL" clId="{BE5629F4-87EA-4913-BAE4-7CCC6935B348}" dt="2025-09-02T08:04:06.211" v="11" actId="1076"/>
        <pc:sldMkLst>
          <pc:docMk/>
          <pc:sldMk cId="2114138668" sldId="263"/>
        </pc:sldMkLst>
        <pc:spChg chg="mod">
          <ac:chgData name="Kirsty Scott" userId="cc2beaab-40fa-4bfc-905f-8f893a07151a" providerId="ADAL" clId="{BE5629F4-87EA-4913-BAE4-7CCC6935B348}" dt="2025-09-02T08:03:39.473" v="8" actId="20577"/>
          <ac:spMkLst>
            <pc:docMk/>
            <pc:sldMk cId="2114138668" sldId="263"/>
            <ac:spMk id="4" creationId="{98CF5509-FD43-8317-9A56-C036F347CA28}"/>
          </ac:spMkLst>
        </pc:spChg>
        <pc:picChg chg="add mod">
          <ac:chgData name="Kirsty Scott" userId="cc2beaab-40fa-4bfc-905f-8f893a07151a" providerId="ADAL" clId="{BE5629F4-87EA-4913-BAE4-7CCC6935B348}" dt="2025-09-02T08:04:06.211" v="11" actId="1076"/>
          <ac:picMkLst>
            <pc:docMk/>
            <pc:sldMk cId="2114138668" sldId="263"/>
            <ac:picMk id="3" creationId="{024B653A-4691-AE03-F0E9-95F8A806AFCC}"/>
          </ac:picMkLst>
        </pc:picChg>
        <pc:picChg chg="del">
          <ac:chgData name="Kirsty Scott" userId="cc2beaab-40fa-4bfc-905f-8f893a07151a" providerId="ADAL" clId="{BE5629F4-87EA-4913-BAE4-7CCC6935B348}" dt="2025-09-02T08:04:02.881" v="9" actId="478"/>
          <ac:picMkLst>
            <pc:docMk/>
            <pc:sldMk cId="2114138668" sldId="263"/>
            <ac:picMk id="1026" creationId="{F9FAFA1F-246B-1183-FC04-155C1623C4F1}"/>
          </ac:picMkLst>
        </pc:picChg>
      </pc:sldChg>
      <pc:sldChg chg="modSp mod">
        <pc:chgData name="Kirsty Scott" userId="cc2beaab-40fa-4bfc-905f-8f893a07151a" providerId="ADAL" clId="{BE5629F4-87EA-4913-BAE4-7CCC6935B348}" dt="2025-09-02T08:04:46.182" v="21"/>
        <pc:sldMkLst>
          <pc:docMk/>
          <pc:sldMk cId="3583086678" sldId="279"/>
        </pc:sldMkLst>
        <pc:spChg chg="mod">
          <ac:chgData name="Kirsty Scott" userId="cc2beaab-40fa-4bfc-905f-8f893a07151a" providerId="ADAL" clId="{BE5629F4-87EA-4913-BAE4-7CCC6935B348}" dt="2025-09-02T08:04:16.839" v="17" actId="20577"/>
          <ac:spMkLst>
            <pc:docMk/>
            <pc:sldMk cId="3583086678" sldId="279"/>
            <ac:spMk id="2" creationId="{AFCF80DE-436A-B405-7AFF-DA76C62D3336}"/>
          </ac:spMkLst>
        </pc:spChg>
        <pc:spChg chg="mod">
          <ac:chgData name="Kirsty Scott" userId="cc2beaab-40fa-4bfc-905f-8f893a07151a" providerId="ADAL" clId="{BE5629F4-87EA-4913-BAE4-7CCC6935B348}" dt="2025-09-02T08:04:46.182" v="21"/>
          <ac:spMkLst>
            <pc:docMk/>
            <pc:sldMk cId="3583086678" sldId="279"/>
            <ac:spMk id="3" creationId="{294D327D-4826-A378-53B9-81C532B53477}"/>
          </ac:spMkLst>
        </pc:spChg>
      </pc:sldChg>
      <pc:sldChg chg="modSp">
        <pc:chgData name="Kirsty Scott" userId="cc2beaab-40fa-4bfc-905f-8f893a07151a" providerId="ADAL" clId="{BE5629F4-87EA-4913-BAE4-7CCC6935B348}" dt="2025-09-02T16:44:37.596" v="22"/>
        <pc:sldMkLst>
          <pc:docMk/>
          <pc:sldMk cId="1910708562" sldId="290"/>
        </pc:sldMkLst>
        <pc:spChg chg="mod">
          <ac:chgData name="Kirsty Scott" userId="cc2beaab-40fa-4bfc-905f-8f893a07151a" providerId="ADAL" clId="{BE5629F4-87EA-4913-BAE4-7CCC6935B348}" dt="2025-09-02T16:44:37.596" v="22"/>
          <ac:spMkLst>
            <pc:docMk/>
            <pc:sldMk cId="1910708562" sldId="290"/>
            <ac:spMk id="2" creationId="{0E77DE86-E2BE-9480-58F6-7318016CA13F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96EBD22-90EC-F71F-1157-7CE80B54D3B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C6E10BD-401E-F018-0509-4980115B31D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2307E6-8CDE-4015-9D1F-F9B06AAB8944}" type="datetimeFigureOut">
              <a:rPr lang="en-GB" smtClean="0"/>
              <a:t>02/09/2025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A0DB45-34F8-5912-4D15-FA862499600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374899-4637-2EBF-C07D-B9B4D0508DC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171B58-24E2-4491-98CB-663844F32B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26006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03D126-00C8-4846-962D-15093DAB908D}" type="datetimeFigureOut">
              <a:rPr lang="en-GB" smtClean="0"/>
              <a:t>02/09/2025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CA774F-D5D0-46E0-8DEF-7FA17375B1B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55451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For Commonwealth Alumni / CSC Alumni Association use only- please update this slide with information about your Commonwealth Scholarship/Fellowship. If you are presenting on behalf of your Alumni Association, you may wish to add your relationship to the association, for example ‘Chairperson, Malawi Commonwealth Alumni Association Network (MCAAN).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CA774F-D5D0-46E0-8DEF-7FA17375B1B4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17807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The Commonwealth Scholarship Commission was founded in 1959 to deliver the UK’s scholarship contribution to the Commonwealth Scholarship and Fellowship Plan (CSFP)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The CSFP is an international programme that provides scholarships and fellowships for citizens of Commonwealth countries to study in other Commonwealth member nations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Commonwealth Scholarships to study in the UK or with a UK institution are funded by the Foreign, Commonwealth and Development Office of the UK government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CA774F-D5D0-46E0-8DEF-7FA17375B1B4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85380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CA774F-D5D0-46E0-8DEF-7FA17375B1B4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08199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Commonwealth Alumni and CSC Alumni Associations only- please use these slides to share information about your Commonwealth Scholarship or Fellowship journey.</a:t>
            </a:r>
          </a:p>
          <a:p>
            <a:r>
              <a:rPr lang="en-GB" dirty="0"/>
              <a:t>Things to consider: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What were your development goals and how did these relate to your studies?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What did you discover about living and studying in the UK that has had a long-term positive impact on your personal and/or professional development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How has your Commonwealth Scholarship or Fellowship influenced your career and what you are doing?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What is a personal or professional highlight as a result of your Commonwealth Scholarship or Fellowship?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What advice would you give to an applicant thinking about applying for a Commonwealth Scholarship or Fellowship?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CA774F-D5D0-46E0-8DEF-7FA17375B1B4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36235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E0F406F-2C90-5862-A8E9-BFDAC7B1F0E5}"/>
              </a:ext>
            </a:extLst>
          </p:cNvPr>
          <p:cNvSpPr/>
          <p:nvPr userDrawn="1"/>
        </p:nvSpPr>
        <p:spPr>
          <a:xfrm>
            <a:off x="2876" y="-719"/>
            <a:ext cx="12188670" cy="5365815"/>
          </a:xfrm>
          <a:prstGeom prst="rect">
            <a:avLst/>
          </a:prstGeom>
          <a:solidFill>
            <a:srgbClr val="002B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10481F87-FF14-359A-7522-83CA945B73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26444" y="5634166"/>
            <a:ext cx="2675503" cy="760349"/>
          </a:xfrm>
          <a:prstGeom prst="rect">
            <a:avLst/>
          </a:prstGeom>
        </p:spPr>
      </p:pic>
      <p:pic>
        <p:nvPicPr>
          <p:cNvPr id="9" name="Picture 4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7B0EFE47-FFB8-185E-C770-EB17156F574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6151" y="5847416"/>
            <a:ext cx="2271512" cy="61434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81B9063-F816-EDCE-6647-0E16E2C32286}"/>
              </a:ext>
            </a:extLst>
          </p:cNvPr>
          <p:cNvSpPr txBox="1"/>
          <p:nvPr userDrawn="1"/>
        </p:nvSpPr>
        <p:spPr>
          <a:xfrm>
            <a:off x="526444" y="1010584"/>
            <a:ext cx="11129446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Commonwealth Scholarship Commission (CSC)</a:t>
            </a:r>
          </a:p>
        </p:txBody>
      </p:sp>
      <p:pic>
        <p:nvPicPr>
          <p:cNvPr id="12" name="Picture 11" descr="A group of people holding signs&#10;&#10;Description automatically generated with medium confidence">
            <a:extLst>
              <a:ext uri="{FF2B5EF4-FFF2-40B4-BE49-F238E27FC236}">
                <a16:creationId xmlns:a16="http://schemas.microsoft.com/office/drawing/2014/main" id="{61337606-9CA5-204E-1DA0-0B68631C711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50496"/>
            <a:ext cx="12192000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9115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>
            <a:extLst>
              <a:ext uri="{FF2B5EF4-FFF2-40B4-BE49-F238E27FC236}">
                <a16:creationId xmlns:a16="http://schemas.microsoft.com/office/drawing/2014/main" id="{E5F1AC2E-E7AE-102D-ED2F-DC50BC8253B9}"/>
              </a:ext>
            </a:extLst>
          </p:cNvPr>
          <p:cNvSpPr/>
          <p:nvPr userDrawn="1"/>
        </p:nvSpPr>
        <p:spPr>
          <a:xfrm>
            <a:off x="0" y="-17723"/>
            <a:ext cx="6257740" cy="6875723"/>
          </a:xfrm>
          <a:prstGeom prst="rect">
            <a:avLst/>
          </a:prstGeom>
          <a:solidFill>
            <a:schemeClr val="tx2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851E2480-8118-F0E4-80E2-067E1DA7AC2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79887" y="592632"/>
            <a:ext cx="4829175" cy="3905250"/>
          </a:xfrm>
        </p:spPr>
        <p:txBody>
          <a:bodyPr/>
          <a:lstStyle/>
          <a:p>
            <a:endParaRPr lang="en-GB"/>
          </a:p>
        </p:txBody>
      </p:sp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E99D775C-23FD-94EB-EE65-66A3CFFA37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1"/>
            <a:ext cx="5457825" cy="506222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C0154FB3-327D-1257-396C-BD8E315341B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52425" y="393699"/>
            <a:ext cx="5457825" cy="546100"/>
          </a:xfrm>
        </p:spPr>
        <p:txBody>
          <a:bodyPr>
            <a:noAutofit/>
          </a:bodyPr>
          <a:lstStyle>
            <a:lvl1pPr marL="0" indent="0">
              <a:buNone/>
              <a:defRPr kumimoji="0" lang="en-GB" sz="32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19967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>
            <a:extLst>
              <a:ext uri="{FF2B5EF4-FFF2-40B4-BE49-F238E27FC236}">
                <a16:creationId xmlns:a16="http://schemas.microsoft.com/office/drawing/2014/main" id="{E5F1AC2E-E7AE-102D-ED2F-DC50BC8253B9}"/>
              </a:ext>
            </a:extLst>
          </p:cNvPr>
          <p:cNvSpPr/>
          <p:nvPr userDrawn="1"/>
        </p:nvSpPr>
        <p:spPr>
          <a:xfrm>
            <a:off x="6096000" y="-17723"/>
            <a:ext cx="6257740" cy="6875723"/>
          </a:xfrm>
          <a:prstGeom prst="rect">
            <a:avLst/>
          </a:prstGeom>
          <a:solidFill>
            <a:schemeClr val="tx2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7">
            <a:extLst>
              <a:ext uri="{FF2B5EF4-FFF2-40B4-BE49-F238E27FC236}">
                <a16:creationId xmlns:a16="http://schemas.microsoft.com/office/drawing/2014/main" id="{4EBD6004-3674-B478-C964-7C512BFE24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9342519" y="5855494"/>
            <a:ext cx="2266543" cy="609133"/>
          </a:xfrm>
          <a:prstGeom prst="rect">
            <a:avLst/>
          </a:prstGeom>
        </p:spPr>
      </p:pic>
      <p:sp>
        <p:nvSpPr>
          <p:cNvPr id="5" name="Text Placeholder 13">
            <a:extLst>
              <a:ext uri="{FF2B5EF4-FFF2-40B4-BE49-F238E27FC236}">
                <a16:creationId xmlns:a16="http://schemas.microsoft.com/office/drawing/2014/main" id="{8A07BE05-40A1-8179-277E-87F352D9832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1"/>
            <a:ext cx="5457825" cy="50622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C5B508EB-00CB-7465-CE5B-EE2B12D741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95957" y="1402081"/>
            <a:ext cx="5457825" cy="506222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5750B2A2-EC40-F60C-0BB6-9E589302755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425" y="393699"/>
            <a:ext cx="5457825" cy="546100"/>
          </a:xfrm>
        </p:spPr>
        <p:txBody>
          <a:bodyPr>
            <a:noAutofit/>
          </a:bodyPr>
          <a:lstStyle>
            <a:lvl1pPr marL="0" indent="0">
              <a:buNone/>
              <a:defRPr kumimoji="0" lang="en-GB" sz="3200" b="0" i="0" u="none" strike="noStrike" kern="1200" cap="none" spc="0" normalizeH="0" baseline="0" dirty="0">
                <a:ln>
                  <a:noFill/>
                </a:ln>
                <a:solidFill>
                  <a:srgbClr val="002B7F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35507277-2990-FB53-84F3-BA846FB632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95957" y="393699"/>
            <a:ext cx="5457825" cy="546100"/>
          </a:xfrm>
        </p:spPr>
        <p:txBody>
          <a:bodyPr>
            <a:noAutofit/>
          </a:bodyPr>
          <a:lstStyle>
            <a:lvl1pPr marL="0" indent="0">
              <a:buNone/>
              <a:defRPr kumimoji="0" lang="en-GB" sz="32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83181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>
            <a:extLst>
              <a:ext uri="{FF2B5EF4-FFF2-40B4-BE49-F238E27FC236}">
                <a16:creationId xmlns:a16="http://schemas.microsoft.com/office/drawing/2014/main" id="{E5F1AC2E-E7AE-102D-ED2F-DC50BC8253B9}"/>
              </a:ext>
            </a:extLst>
          </p:cNvPr>
          <p:cNvSpPr/>
          <p:nvPr userDrawn="1"/>
        </p:nvSpPr>
        <p:spPr>
          <a:xfrm>
            <a:off x="-161740" y="0"/>
            <a:ext cx="6257740" cy="6875723"/>
          </a:xfrm>
          <a:prstGeom prst="rect">
            <a:avLst/>
          </a:prstGeom>
          <a:solidFill>
            <a:schemeClr val="tx2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4885AB5C-466E-A98D-3C22-5FD01511A857}"/>
              </a:ext>
            </a:extLst>
          </p:cNvPr>
          <p:cNvSpPr txBox="1"/>
          <p:nvPr userDrawn="1"/>
        </p:nvSpPr>
        <p:spPr>
          <a:xfrm>
            <a:off x="352425" y="393699"/>
            <a:ext cx="5457825" cy="5166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B7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Title Text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EDDAE44-A066-595A-455B-73A498F2A885}"/>
              </a:ext>
            </a:extLst>
          </p:cNvPr>
          <p:cNvSpPr txBox="1"/>
          <p:nvPr userDrawn="1"/>
        </p:nvSpPr>
        <p:spPr>
          <a:xfrm>
            <a:off x="504825" y="546099"/>
            <a:ext cx="5457825" cy="5166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B7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Title Text</a:t>
            </a:r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7F7949D5-A5C6-FA5F-910D-0021E3F10C1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1"/>
            <a:ext cx="5457825" cy="506222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AD8F8A3C-E8D9-2FC6-88B3-49AF275A57E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95957" y="1402081"/>
            <a:ext cx="5457825" cy="50622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554A04EE-A86E-4D53-0CFD-1C5FA9553FF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425" y="393699"/>
            <a:ext cx="5457825" cy="546100"/>
          </a:xfrm>
        </p:spPr>
        <p:txBody>
          <a:bodyPr>
            <a:noAutofit/>
          </a:bodyPr>
          <a:lstStyle>
            <a:lvl1pPr marL="0" indent="0">
              <a:buNone/>
              <a:defRPr kumimoji="0" lang="en-GB" sz="32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D3E56C24-09D4-7126-C995-C9C86EEB513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95957" y="393699"/>
            <a:ext cx="5457825" cy="546100"/>
          </a:xfrm>
        </p:spPr>
        <p:txBody>
          <a:bodyPr>
            <a:noAutofit/>
          </a:bodyPr>
          <a:lstStyle>
            <a:lvl1pPr marL="0" indent="0">
              <a:buNone/>
              <a:defRPr kumimoji="0" lang="en-GB" sz="3200" b="0" i="0" u="none" strike="noStrike" kern="1200" cap="none" spc="0" normalizeH="0" baseline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32841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CCB2CC-DB57-A9EB-4EAE-4BBA673965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58174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CEE9E86-F8FC-9FFE-6F9C-B05709BC6200}"/>
              </a:ext>
            </a:extLst>
          </p:cNvPr>
          <p:cNvSpPr/>
          <p:nvPr userDrawn="1"/>
        </p:nvSpPr>
        <p:spPr>
          <a:xfrm>
            <a:off x="0" y="0"/>
            <a:ext cx="12192000" cy="54483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0CCB2CC-DB57-A9EB-4EAE-4BBA673965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91238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A98AE668-8A00-53CA-CC01-51469A343A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r>
              <a:rPr lang="en-GB"/>
              <a:t>Agenda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CA03D754-D146-A8BD-99D1-31E7A6B4F735}"/>
              </a:ext>
            </a:extLst>
          </p:cNvPr>
          <p:cNvCxnSpPr>
            <a:cxnSpLocks/>
          </p:cNvCxnSpPr>
          <p:nvPr userDrawn="1"/>
        </p:nvCxnSpPr>
        <p:spPr>
          <a:xfrm>
            <a:off x="952500" y="1934655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Text Placeholder 29">
            <a:extLst>
              <a:ext uri="{FF2B5EF4-FFF2-40B4-BE49-F238E27FC236}">
                <a16:creationId xmlns:a16="http://schemas.microsoft.com/office/drawing/2014/main" id="{2772B632-097D-880C-64F4-C5724131EDF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52500" y="2818296"/>
            <a:ext cx="2133600" cy="369332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tx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6" name="Text Placeholder 29">
            <a:extLst>
              <a:ext uri="{FF2B5EF4-FFF2-40B4-BE49-F238E27FC236}">
                <a16:creationId xmlns:a16="http://schemas.microsoft.com/office/drawing/2014/main" id="{0AB4D26A-EBE0-1819-ECC4-CDC0A7A28F7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52500" y="2209800"/>
            <a:ext cx="2133600" cy="205837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800" b="0" i="0">
                <a:solidFill>
                  <a:schemeClr val="tx2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65819E9-CD95-8D52-E91A-6CEC62525448}"/>
              </a:ext>
            </a:extLst>
          </p:cNvPr>
          <p:cNvCxnSpPr>
            <a:cxnSpLocks/>
          </p:cNvCxnSpPr>
          <p:nvPr userDrawn="1"/>
        </p:nvCxnSpPr>
        <p:spPr>
          <a:xfrm>
            <a:off x="3663043" y="1939108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 Placeholder 29">
            <a:extLst>
              <a:ext uri="{FF2B5EF4-FFF2-40B4-BE49-F238E27FC236}">
                <a16:creationId xmlns:a16="http://schemas.microsoft.com/office/drawing/2014/main" id="{3A4C9F4E-6FBD-9096-0D03-B18F5DCE280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663042" y="2818296"/>
            <a:ext cx="2128157" cy="369332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tx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9" name="Text Placeholder 29">
            <a:extLst>
              <a:ext uri="{FF2B5EF4-FFF2-40B4-BE49-F238E27FC236}">
                <a16:creationId xmlns:a16="http://schemas.microsoft.com/office/drawing/2014/main" id="{1E5555C8-1FB4-049E-79E0-C30FBA33251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663042" y="2209800"/>
            <a:ext cx="2128157" cy="205837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800" b="0" i="0">
                <a:solidFill>
                  <a:schemeClr val="tx2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3CD8131-F3F4-F91A-75C6-A64A102B0C5B}"/>
              </a:ext>
            </a:extLst>
          </p:cNvPr>
          <p:cNvCxnSpPr>
            <a:cxnSpLocks/>
          </p:cNvCxnSpPr>
          <p:nvPr userDrawn="1"/>
        </p:nvCxnSpPr>
        <p:spPr>
          <a:xfrm>
            <a:off x="952500" y="4248119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 Placeholder 29">
            <a:extLst>
              <a:ext uri="{FF2B5EF4-FFF2-40B4-BE49-F238E27FC236}">
                <a16:creationId xmlns:a16="http://schemas.microsoft.com/office/drawing/2014/main" id="{9DACF207-0CCF-425C-4AF1-D1145536A67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52500" y="5131299"/>
            <a:ext cx="2133600" cy="369332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tx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12" name="Text Placeholder 29">
            <a:extLst>
              <a:ext uri="{FF2B5EF4-FFF2-40B4-BE49-F238E27FC236}">
                <a16:creationId xmlns:a16="http://schemas.microsoft.com/office/drawing/2014/main" id="{023ACCF0-B341-29EE-4B13-FF042CEC963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52500" y="4522803"/>
            <a:ext cx="2133600" cy="205837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800" b="0" i="0">
                <a:solidFill>
                  <a:schemeClr val="tx2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44E1ACF-41B9-295A-8AC6-B5591868A636}"/>
              </a:ext>
            </a:extLst>
          </p:cNvPr>
          <p:cNvCxnSpPr>
            <a:cxnSpLocks/>
          </p:cNvCxnSpPr>
          <p:nvPr userDrawn="1"/>
        </p:nvCxnSpPr>
        <p:spPr>
          <a:xfrm>
            <a:off x="3663043" y="4252111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Text Placeholder 29">
            <a:extLst>
              <a:ext uri="{FF2B5EF4-FFF2-40B4-BE49-F238E27FC236}">
                <a16:creationId xmlns:a16="http://schemas.microsoft.com/office/drawing/2014/main" id="{4AD30A9C-27F3-33D6-D977-7E5ADA70CF9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663042" y="5131299"/>
            <a:ext cx="2128157" cy="369332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tx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15" name="Text Placeholder 29">
            <a:extLst>
              <a:ext uri="{FF2B5EF4-FFF2-40B4-BE49-F238E27FC236}">
                <a16:creationId xmlns:a16="http://schemas.microsoft.com/office/drawing/2014/main" id="{F9214AA6-104C-5690-7500-4ABD32AD143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663042" y="4522803"/>
            <a:ext cx="2128157" cy="205837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800" b="0" i="0">
                <a:solidFill>
                  <a:schemeClr val="tx2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245CC4B-D356-9E26-66B1-82CF0F118A75}"/>
              </a:ext>
            </a:extLst>
          </p:cNvPr>
          <p:cNvCxnSpPr>
            <a:cxnSpLocks/>
          </p:cNvCxnSpPr>
          <p:nvPr userDrawn="1"/>
        </p:nvCxnSpPr>
        <p:spPr>
          <a:xfrm>
            <a:off x="6367055" y="4252111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xt Placeholder 29">
            <a:extLst>
              <a:ext uri="{FF2B5EF4-FFF2-40B4-BE49-F238E27FC236}">
                <a16:creationId xmlns:a16="http://schemas.microsoft.com/office/drawing/2014/main" id="{1D6380BE-D595-72F6-641B-F3500201E842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367054" y="5131299"/>
            <a:ext cx="2129245" cy="369332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tx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18" name="Text Placeholder 29">
            <a:extLst>
              <a:ext uri="{FF2B5EF4-FFF2-40B4-BE49-F238E27FC236}">
                <a16:creationId xmlns:a16="http://schemas.microsoft.com/office/drawing/2014/main" id="{2C52066C-E0FC-337F-0018-F3FA4122E950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367054" y="4522803"/>
            <a:ext cx="2129245" cy="205837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800" b="0" i="0">
                <a:solidFill>
                  <a:schemeClr val="tx2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474151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A98AE668-8A00-53CA-CC01-51469A343A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Slide Title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81F76A9C-B748-D9BB-BCAE-C0E7FFE3E0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6262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84032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7">
            <a:extLst>
              <a:ext uri="{FF2B5EF4-FFF2-40B4-BE49-F238E27FC236}">
                <a16:creationId xmlns:a16="http://schemas.microsoft.com/office/drawing/2014/main" id="{4EBD6004-3674-B478-C964-7C512BFE24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9342519" y="5855494"/>
            <a:ext cx="2266543" cy="609133"/>
          </a:xfrm>
          <a:prstGeom prst="rect">
            <a:avLst/>
          </a:prstGeom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86BBE7F0-83F4-B523-8A9F-D73EC99AA27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1"/>
            <a:ext cx="5457825" cy="50622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5DE4E51-D7A9-C0A5-C980-3803E5D4DB7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endParaRPr lang="en-GB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74784E0E-146B-55DA-118D-9BA14EBB1A0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425" y="393699"/>
            <a:ext cx="5457825" cy="546100"/>
          </a:xfrm>
        </p:spPr>
        <p:txBody>
          <a:bodyPr>
            <a:noAutofit/>
          </a:bodyPr>
          <a:lstStyle>
            <a:lvl1pPr marL="0" indent="0">
              <a:buNone/>
              <a:defRPr kumimoji="0" lang="en-GB" sz="3200" b="0" i="0" u="none" strike="noStrike" kern="1200" cap="none" spc="0" normalizeH="0" baseline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89835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14A3479-E0E6-7373-F5B6-DFA82AD20E0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7">
            <a:extLst>
              <a:ext uri="{FF2B5EF4-FFF2-40B4-BE49-F238E27FC236}">
                <a16:creationId xmlns:a16="http://schemas.microsoft.com/office/drawing/2014/main" id="{4EBD6004-3674-B478-C964-7C512BFE24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9342519" y="5855494"/>
            <a:ext cx="2266543" cy="609133"/>
          </a:xfrm>
          <a:prstGeom prst="rect">
            <a:avLst/>
          </a:prstGeom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86BBE7F0-83F4-B523-8A9F-D73EC99AA27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1"/>
            <a:ext cx="5457825" cy="506222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5DE4E51-D7A9-C0A5-C980-3803E5D4DB7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65758AE-E24B-6945-5761-DB28DD3DE91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425" y="393699"/>
            <a:ext cx="5457825" cy="546100"/>
          </a:xfrm>
        </p:spPr>
        <p:txBody>
          <a:bodyPr>
            <a:noAutofit/>
          </a:bodyPr>
          <a:lstStyle>
            <a:lvl1pPr marL="0" indent="0">
              <a:buNone/>
              <a:defRPr kumimoji="0" lang="en-GB" sz="32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22642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E9DF73-8746-E88B-9BB4-8AE7F68333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E7D157B-F994-0892-EBCC-214E395C2027}"/>
              </a:ext>
            </a:extLst>
          </p:cNvPr>
          <p:cNvCxnSpPr>
            <a:cxnSpLocks/>
          </p:cNvCxnSpPr>
          <p:nvPr userDrawn="1"/>
        </p:nvCxnSpPr>
        <p:spPr>
          <a:xfrm>
            <a:off x="952500" y="1939108"/>
            <a:ext cx="2133600" cy="3992"/>
          </a:xfrm>
          <a:prstGeom prst="line">
            <a:avLst/>
          </a:prstGeom>
          <a:ln w="101600">
            <a:solidFill>
              <a:schemeClr val="accent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92E9AA87-CC1C-B050-8F09-BD3E864327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52500" y="2300156"/>
            <a:ext cx="3036477" cy="404216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0" indent="0">
              <a:buNone/>
              <a:defRPr lang="en-US" sz="1800" spc="0" baseline="0" dirty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rtl="0">
              <a:buNone/>
            </a:pPr>
            <a:r>
              <a:rPr lang="en-US" noProof="0"/>
              <a:t>Click to edit Master text styles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ACBD0AEB-D87E-E09B-9081-066ED0D2B9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52500" y="2799146"/>
            <a:ext cx="3036477" cy="1942138"/>
          </a:xfrm>
          <a:prstGeom prst="rect">
            <a:avLst/>
          </a:prstGeom>
        </p:spPr>
        <p:txBody>
          <a:bodyPr lIns="0" tIns="0" rIns="0" bIns="0" rtlCol="0" anchor="t" anchorCtr="0">
            <a:normAutofit/>
          </a:bodyPr>
          <a:lstStyle>
            <a:lvl1pPr marL="285750" indent="-285750">
              <a:lnSpc>
                <a:spcPct val="100000"/>
              </a:lnSpc>
              <a:buFont typeface="Wingdings" pitchFamily="2" charset="2"/>
              <a:buChar char="§"/>
              <a:defRPr sz="1600">
                <a:latin typeface="+mn-lt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E821A83-6BF6-2C75-7113-4E297065DD99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4569372" y="2300156"/>
            <a:ext cx="3036477" cy="404216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0" indent="0">
              <a:buNone/>
              <a:defRPr lang="en-US" sz="1800" spc="0" baseline="0" dirty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rtl="0">
              <a:buNone/>
            </a:pPr>
            <a:r>
              <a:rPr lang="en-US" noProof="0"/>
              <a:t>Click to edit Master text styles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61F20292-A9E9-162A-2EBF-E530E7A01CB6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4569372" y="2799146"/>
            <a:ext cx="3050628" cy="1942138"/>
          </a:xfrm>
          <a:prstGeom prst="rect">
            <a:avLst/>
          </a:prstGeom>
        </p:spPr>
        <p:txBody>
          <a:bodyPr lIns="0" tIns="0" rIns="0" bIns="0" rtlCol="0" anchor="t" anchorCtr="0">
            <a:normAutofit/>
          </a:bodyPr>
          <a:lstStyle>
            <a:lvl1pPr marL="285750" indent="-285750">
              <a:lnSpc>
                <a:spcPct val="100000"/>
              </a:lnSpc>
              <a:buFont typeface="Wingdings" pitchFamily="2" charset="2"/>
              <a:buChar char="§"/>
              <a:defRPr sz="1600">
                <a:latin typeface="+mn-lt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DA17BB86-0B62-7AE9-395B-F88FC9F5ABE8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8187017" y="2300156"/>
            <a:ext cx="3036477" cy="404216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0" indent="0">
              <a:buNone/>
              <a:defRPr lang="en-US" sz="1800" spc="0" baseline="0" dirty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rtl="0">
              <a:buNone/>
            </a:pPr>
            <a:r>
              <a:rPr lang="en-US" noProof="0"/>
              <a:t>Click to edit Master text styles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CF98E5AB-C05E-403A-9DBE-E81897A20E89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187017" y="2799146"/>
            <a:ext cx="3036477" cy="1942138"/>
          </a:xfrm>
          <a:prstGeom prst="rect">
            <a:avLst/>
          </a:prstGeom>
        </p:spPr>
        <p:txBody>
          <a:bodyPr lIns="0" tIns="0" rIns="0" bIns="0" rtlCol="0" anchor="t" anchorCtr="0">
            <a:normAutofit/>
          </a:bodyPr>
          <a:lstStyle>
            <a:lvl1pPr marL="285750" indent="-285750">
              <a:lnSpc>
                <a:spcPct val="100000"/>
              </a:lnSpc>
              <a:buFont typeface="Wingdings" pitchFamily="2" charset="2"/>
              <a:buChar char="§"/>
              <a:defRPr sz="1600">
                <a:latin typeface="+mn-lt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9BA1A1D-8EEA-3105-5DCB-BDD87E95849E}"/>
              </a:ext>
            </a:extLst>
          </p:cNvPr>
          <p:cNvCxnSpPr>
            <a:cxnSpLocks/>
          </p:cNvCxnSpPr>
          <p:nvPr userDrawn="1"/>
        </p:nvCxnSpPr>
        <p:spPr>
          <a:xfrm>
            <a:off x="4569372" y="1939108"/>
            <a:ext cx="2133600" cy="3992"/>
          </a:xfrm>
          <a:prstGeom prst="line">
            <a:avLst/>
          </a:prstGeom>
          <a:ln w="101600">
            <a:solidFill>
              <a:schemeClr val="accent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2ED5387-544F-2344-E010-76DE8495FFC0}"/>
              </a:ext>
            </a:extLst>
          </p:cNvPr>
          <p:cNvCxnSpPr>
            <a:cxnSpLocks/>
          </p:cNvCxnSpPr>
          <p:nvPr userDrawn="1"/>
        </p:nvCxnSpPr>
        <p:spPr>
          <a:xfrm>
            <a:off x="8187017" y="1939108"/>
            <a:ext cx="2133600" cy="3992"/>
          </a:xfrm>
          <a:prstGeom prst="line">
            <a:avLst/>
          </a:prstGeom>
          <a:ln w="101600">
            <a:solidFill>
              <a:schemeClr val="accent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23884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>
            <a:extLst>
              <a:ext uri="{FF2B5EF4-FFF2-40B4-BE49-F238E27FC236}">
                <a16:creationId xmlns:a16="http://schemas.microsoft.com/office/drawing/2014/main" id="{E5F1AC2E-E7AE-102D-ED2F-DC50BC8253B9}"/>
              </a:ext>
            </a:extLst>
          </p:cNvPr>
          <p:cNvSpPr/>
          <p:nvPr userDrawn="1"/>
        </p:nvSpPr>
        <p:spPr>
          <a:xfrm>
            <a:off x="6096000" y="-17723"/>
            <a:ext cx="6257740" cy="6875723"/>
          </a:xfrm>
          <a:prstGeom prst="rect">
            <a:avLst/>
          </a:prstGeom>
          <a:solidFill>
            <a:schemeClr val="tx2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7">
            <a:extLst>
              <a:ext uri="{FF2B5EF4-FFF2-40B4-BE49-F238E27FC236}">
                <a16:creationId xmlns:a16="http://schemas.microsoft.com/office/drawing/2014/main" id="{4EBD6004-3674-B478-C964-7C512BFE24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9342519" y="5855494"/>
            <a:ext cx="2266543" cy="609133"/>
          </a:xfrm>
          <a:prstGeom prst="rect">
            <a:avLst/>
          </a:prstGeom>
        </p:spPr>
      </p:pic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851E2480-8118-F0E4-80E2-067E1DA7AC2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79887" y="592632"/>
            <a:ext cx="4829175" cy="3905250"/>
          </a:xfrm>
        </p:spPr>
        <p:txBody>
          <a:bodyPr/>
          <a:lstStyle/>
          <a:p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8D68B6D-010A-7657-E123-794CEF45673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52425" y="393699"/>
            <a:ext cx="5457825" cy="546100"/>
          </a:xfrm>
        </p:spPr>
        <p:txBody>
          <a:bodyPr>
            <a:noAutofit/>
          </a:bodyPr>
          <a:lstStyle>
            <a:lvl1pPr marL="0" indent="0">
              <a:buNone/>
              <a:defRPr kumimoji="0" lang="en-GB" sz="3200" b="0" i="0" u="none" strike="noStrike" kern="1200" cap="none" spc="0" normalizeH="0" baseline="0" dirty="0">
                <a:ln>
                  <a:noFill/>
                </a:ln>
                <a:solidFill>
                  <a:srgbClr val="002B7F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F70DFD29-13C8-856D-1838-5607F940EFE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1"/>
            <a:ext cx="5457825" cy="50622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61266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7AFB826-6164-6716-2B2B-312976A456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Slide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50A630-7A4B-8881-88E1-84EE6A4D66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36262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8" name="Picture 4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AA12127B-6AA7-E818-6CB9-108266D35577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9336151" y="5847416"/>
            <a:ext cx="2271512" cy="614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921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2" r:id="rId2"/>
    <p:sldLayoutId id="2147483666" r:id="rId3"/>
    <p:sldLayoutId id="2147483670" r:id="rId4"/>
    <p:sldLayoutId id="2147483669" r:id="rId5"/>
    <p:sldLayoutId id="2147483671" r:id="rId6"/>
    <p:sldLayoutId id="2147483672" r:id="rId7"/>
    <p:sldLayoutId id="2147483673" r:id="rId8"/>
    <p:sldLayoutId id="2147483652" r:id="rId9"/>
    <p:sldLayoutId id="2147483663" r:id="rId10"/>
    <p:sldLayoutId id="2147483664" r:id="rId11"/>
    <p:sldLayoutId id="214748366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F8F162F-8AE0-3A50-1BBE-8642B7F7250A}"/>
              </a:ext>
            </a:extLst>
          </p:cNvPr>
          <p:cNvSpPr txBox="1"/>
          <p:nvPr/>
        </p:nvSpPr>
        <p:spPr>
          <a:xfrm>
            <a:off x="2917246" y="1781694"/>
            <a:ext cx="8594270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dirty="0">
                <a:solidFill>
                  <a:srgbClr val="FFFFFF"/>
                </a:solidFill>
                <a:latin typeface="Arial"/>
                <a:cs typeface="Arial"/>
              </a:rPr>
              <a:t>2026 Commonwealth Scholarships</a:t>
            </a:r>
          </a:p>
        </p:txBody>
      </p:sp>
    </p:spTree>
    <p:extLst>
      <p:ext uri="{BB962C8B-B14F-4D97-AF65-F5344CB8AC3E}">
        <p14:creationId xmlns:p14="http://schemas.microsoft.com/office/powerpoint/2010/main" val="25834450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4293DF8-BE65-CC90-5E23-4F3071B5645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1"/>
            <a:ext cx="11610189" cy="506222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 sz="2400" dirty="0"/>
              <a:t>20 dedicated Master’s Scholarships per year for academic years 2026-27 and 2027-28</a:t>
            </a:r>
            <a:endParaRPr lang="en-GB" sz="2400" dirty="0">
              <a:cs typeface="Arial"/>
            </a:endParaRPr>
          </a:p>
          <a:p>
            <a:r>
              <a:rPr lang="en-GB" sz="2400" dirty="0"/>
              <a:t>Designed to help deliver the aims of the 2024 Commonwealth Heads of Government Meeting (CHOGM) </a:t>
            </a:r>
          </a:p>
          <a:p>
            <a:r>
              <a:rPr lang="en-GB" sz="2400" dirty="0"/>
              <a:t>The 20 ringfenced Master’s scholarships will be offered to scholars whose selected courses support one of the four CHOGM aims.</a:t>
            </a:r>
          </a:p>
          <a:p>
            <a:pPr marL="0" indent="0">
              <a:buNone/>
            </a:pPr>
            <a:r>
              <a:rPr lang="en-GB" sz="2400" dirty="0"/>
              <a:t> To build resilient:</a:t>
            </a:r>
            <a:endParaRPr lang="en-GB" sz="2400" dirty="0">
              <a:cs typeface="Arial" panose="020B0604020202020204"/>
            </a:endParaRPr>
          </a:p>
          <a:p>
            <a:pPr lvl="1"/>
            <a:r>
              <a:rPr lang="en-GB" sz="2000" dirty="0"/>
              <a:t>Democratic institutions upholding human rights, democracy and the rule of law</a:t>
            </a:r>
            <a:endParaRPr lang="en-GB" sz="2000" dirty="0">
              <a:cs typeface="Arial"/>
            </a:endParaRPr>
          </a:p>
          <a:p>
            <a:pPr lvl="1"/>
            <a:r>
              <a:rPr lang="en-GB" sz="2000" dirty="0"/>
              <a:t>Environment to combat climate change</a:t>
            </a:r>
          </a:p>
          <a:p>
            <a:pPr lvl="1"/>
            <a:r>
              <a:rPr lang="en-GB" sz="2000" dirty="0"/>
              <a:t>Economies that support recovery and prosperity</a:t>
            </a:r>
          </a:p>
          <a:p>
            <a:pPr lvl="1"/>
            <a:r>
              <a:rPr lang="en-GB" sz="2000" dirty="0"/>
              <a:t>Societies that empower individuals for a peaceful and productive life</a:t>
            </a:r>
          </a:p>
          <a:p>
            <a:pPr marL="457200" lvl="1" indent="0">
              <a:buNone/>
            </a:pPr>
            <a:endParaRPr lang="en-GB" sz="2000" dirty="0"/>
          </a:p>
          <a:p>
            <a:r>
              <a:rPr lang="en-GB" sz="2400" dirty="0"/>
              <a:t>Applicants must apply through a nominating agency </a:t>
            </a:r>
            <a:r>
              <a:rPr lang="en-GB" sz="2400" b="1" dirty="0"/>
              <a:t>and</a:t>
            </a:r>
            <a:r>
              <a:rPr lang="en-GB" sz="2400" dirty="0"/>
              <a:t> the CSC. </a:t>
            </a:r>
          </a:p>
          <a:p>
            <a:endParaRPr lang="en-GB" sz="24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65A15F-4B73-CDA4-52C9-4E86E6D3945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425" y="393699"/>
            <a:ext cx="11610189" cy="546100"/>
          </a:xfrm>
        </p:spPr>
        <p:txBody>
          <a:bodyPr/>
          <a:lstStyle/>
          <a:p>
            <a:r>
              <a:rPr lang="en-GB" dirty="0"/>
              <a:t>Commonwealth Scholarships for Small Island Developing States</a:t>
            </a:r>
          </a:p>
        </p:txBody>
      </p:sp>
    </p:spTree>
    <p:extLst>
      <p:ext uri="{BB962C8B-B14F-4D97-AF65-F5344CB8AC3E}">
        <p14:creationId xmlns:p14="http://schemas.microsoft.com/office/powerpoint/2010/main" val="32316041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EB356E2-FE69-F512-ABD2-E9A1C26CD09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sz="2400" dirty="0"/>
              <a:t>Support students to undertake a full-time taught Master’s degree at a university in the UK.</a:t>
            </a:r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r>
              <a:rPr lang="en-GB" sz="2400" b="1" dirty="0"/>
              <a:t>Application timeline:</a:t>
            </a:r>
          </a:p>
          <a:p>
            <a:r>
              <a:rPr lang="en-GB" sz="2400" dirty="0"/>
              <a:t>Applications open: 02 September</a:t>
            </a:r>
          </a:p>
          <a:p>
            <a:r>
              <a:rPr lang="en-GB" sz="2400" dirty="0"/>
              <a:t>Applications close: 14 October</a:t>
            </a:r>
          </a:p>
          <a:p>
            <a:endParaRPr lang="en-GB" sz="2400" dirty="0"/>
          </a:p>
          <a:p>
            <a:pPr marL="0" indent="0">
              <a:buNone/>
            </a:pPr>
            <a:r>
              <a:rPr lang="en-GB" sz="2400" dirty="0"/>
              <a:t>For more information visit cscuk.fcdo.gov.uk/scholarships/commonwealth-masters-scholarships/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7FF5E5-E1ED-C642-9E9D-72DEEB1ED3D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en-GB" sz="2400" dirty="0"/>
              <a:t>Candidates </a:t>
            </a:r>
            <a:r>
              <a:rPr lang="en-GB" sz="2400" b="1" dirty="0"/>
              <a:t>must</a:t>
            </a:r>
            <a:r>
              <a:rPr lang="en-GB" sz="2400" dirty="0"/>
              <a:t> apply through a nominating agency </a:t>
            </a:r>
            <a:r>
              <a:rPr lang="en-GB" sz="2400" b="1" dirty="0"/>
              <a:t>and</a:t>
            </a:r>
            <a:r>
              <a:rPr lang="en-GB" sz="2400" dirty="0"/>
              <a:t> the CSC.</a:t>
            </a:r>
          </a:p>
          <a:p>
            <a:r>
              <a:rPr lang="en-GB" sz="2400" dirty="0"/>
              <a:t>Each nominating agency has its own selection process and may have additional eligibility criteria.</a:t>
            </a:r>
          </a:p>
          <a:p>
            <a:r>
              <a:rPr lang="en-GB" sz="2400" dirty="0"/>
              <a:t>Applicants must check with their chosen nominating agency for specific guidance.</a:t>
            </a:r>
          </a:p>
          <a:p>
            <a:r>
              <a:rPr lang="en-GB" sz="2400" dirty="0"/>
              <a:t>Nominating agencies may set their own closing date for applications.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73088D-8E1D-3F73-04E3-E2A4EE6327E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Commonwealth Master’s Scholarships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6F2725E-62BD-FDD1-23DA-15D904E65CD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Nominators</a:t>
            </a:r>
          </a:p>
        </p:txBody>
      </p:sp>
    </p:spTree>
    <p:extLst>
      <p:ext uri="{BB962C8B-B14F-4D97-AF65-F5344CB8AC3E}">
        <p14:creationId xmlns:p14="http://schemas.microsoft.com/office/powerpoint/2010/main" val="37746633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0FA5A062-30BF-50D7-C53D-995EF2384148}"/>
              </a:ext>
            </a:extLst>
          </p:cNvPr>
          <p:cNvSpPr txBox="1">
            <a:spLocks/>
          </p:cNvSpPr>
          <p:nvPr/>
        </p:nvSpPr>
        <p:spPr>
          <a:xfrm>
            <a:off x="352425" y="1402081"/>
            <a:ext cx="5457825" cy="506222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2400" dirty="0"/>
              <a:t>Support students to complete full-time doctoral studies at a UK university.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2400" dirty="0"/>
              <a:t>Commonwealth PhD Scholarships are for graduates undertaking world-class research with a clear sustainable development application.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sz="24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2400" b="1" dirty="0"/>
              <a:t>Application timeline: TBC</a:t>
            </a:r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r>
              <a:rPr lang="en-GB" sz="2400" dirty="0"/>
              <a:t>For more information visit cscuk.fcdo.gov.uk/scholarships/commonwealth-phd-scholarships-for-least-developed-countries-and-vulnerable-states/</a:t>
            </a:r>
          </a:p>
          <a:p>
            <a:endParaRPr lang="en-GB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0FFED918-166A-9668-6ED1-4E69059DC39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95957" y="1402081"/>
            <a:ext cx="5457825" cy="5062220"/>
          </a:xfrm>
        </p:spPr>
        <p:txBody>
          <a:bodyPr>
            <a:normAutofit/>
          </a:bodyPr>
          <a:lstStyle/>
          <a:p>
            <a:r>
              <a:rPr lang="en-GB" sz="2400" dirty="0">
                <a:solidFill>
                  <a:schemeClr val="bg1"/>
                </a:solidFill>
              </a:rPr>
              <a:t>Candidates </a:t>
            </a:r>
            <a:r>
              <a:rPr lang="en-GB" sz="2400" b="1" dirty="0">
                <a:solidFill>
                  <a:schemeClr val="bg1"/>
                </a:solidFill>
              </a:rPr>
              <a:t>must</a:t>
            </a:r>
            <a:r>
              <a:rPr lang="en-GB" sz="2400" dirty="0">
                <a:solidFill>
                  <a:schemeClr val="bg1"/>
                </a:solidFill>
              </a:rPr>
              <a:t> apply through a nominating agency </a:t>
            </a:r>
            <a:r>
              <a:rPr lang="en-GB" sz="2400" b="1" dirty="0">
                <a:solidFill>
                  <a:schemeClr val="bg1"/>
                </a:solidFill>
              </a:rPr>
              <a:t>and</a:t>
            </a:r>
            <a:r>
              <a:rPr lang="en-GB" sz="2400" dirty="0">
                <a:solidFill>
                  <a:schemeClr val="bg1"/>
                </a:solidFill>
              </a:rPr>
              <a:t> the CSC.</a:t>
            </a:r>
          </a:p>
          <a:p>
            <a:r>
              <a:rPr lang="en-GB" sz="2400" dirty="0">
                <a:solidFill>
                  <a:schemeClr val="bg1"/>
                </a:solidFill>
              </a:rPr>
              <a:t>Each nominating agency has its own selection process and may have additional eligibility criteria.</a:t>
            </a:r>
          </a:p>
          <a:p>
            <a:r>
              <a:rPr lang="en-GB" sz="2400" dirty="0">
                <a:solidFill>
                  <a:schemeClr val="bg1"/>
                </a:solidFill>
              </a:rPr>
              <a:t>Applicants must check with their chosen nominating agency for specific guidance.</a:t>
            </a:r>
          </a:p>
          <a:p>
            <a:r>
              <a:rPr lang="en-GB" sz="2400" dirty="0">
                <a:solidFill>
                  <a:schemeClr val="bg1"/>
                </a:solidFill>
              </a:rPr>
              <a:t>Nominating agencies may set their own closing date for applications.</a:t>
            </a:r>
          </a:p>
          <a:p>
            <a:endParaRPr lang="en-GB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DC89E2BE-9F39-EEF8-809E-FEB10ECCD7D3}"/>
              </a:ext>
            </a:extLst>
          </p:cNvPr>
          <p:cNvSpPr txBox="1">
            <a:spLocks/>
          </p:cNvSpPr>
          <p:nvPr/>
        </p:nvSpPr>
        <p:spPr>
          <a:xfrm>
            <a:off x="352425" y="393699"/>
            <a:ext cx="5457825" cy="5461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dirty="0"/>
              <a:t>Commonwealth PhD Scholarships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CD33826C-B5CE-6928-D95A-97BF3166591F}"/>
              </a:ext>
            </a:extLst>
          </p:cNvPr>
          <p:cNvSpPr txBox="1">
            <a:spLocks/>
          </p:cNvSpPr>
          <p:nvPr/>
        </p:nvSpPr>
        <p:spPr>
          <a:xfrm>
            <a:off x="6495957" y="1402081"/>
            <a:ext cx="5457825" cy="50622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0" lang="en-GB" sz="3200" b="0" i="0" u="none" strike="noStrike" kern="1200" cap="none" spc="0" normalizeH="0" baseline="0" dirty="0">
                <a:ln>
                  <a:noFill/>
                </a:ln>
                <a:solidFill>
                  <a:srgbClr val="002B7F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>
                <a:solidFill>
                  <a:schemeClr val="bg1"/>
                </a:solidFill>
              </a:rPr>
              <a:t>Candidates </a:t>
            </a:r>
            <a:r>
              <a:rPr lang="en-GB" sz="2400" b="1" dirty="0">
                <a:solidFill>
                  <a:schemeClr val="bg1"/>
                </a:solidFill>
              </a:rPr>
              <a:t>must</a:t>
            </a:r>
            <a:r>
              <a:rPr lang="en-GB" sz="2400" dirty="0">
                <a:solidFill>
                  <a:schemeClr val="bg1"/>
                </a:solidFill>
              </a:rPr>
              <a:t> apply through a nominating agency </a:t>
            </a:r>
            <a:r>
              <a:rPr lang="en-GB" sz="2400" b="1" dirty="0">
                <a:solidFill>
                  <a:schemeClr val="bg1"/>
                </a:solidFill>
              </a:rPr>
              <a:t>and</a:t>
            </a:r>
            <a:r>
              <a:rPr lang="en-GB" sz="2400" dirty="0">
                <a:solidFill>
                  <a:schemeClr val="bg1"/>
                </a:solidFill>
              </a:rPr>
              <a:t> the CSC.</a:t>
            </a:r>
          </a:p>
          <a:p>
            <a:r>
              <a:rPr lang="en-GB" sz="2400" dirty="0">
                <a:solidFill>
                  <a:schemeClr val="bg1"/>
                </a:solidFill>
              </a:rPr>
              <a:t>Each nominating agency has its own selection process and may have additional eligibility criteria.</a:t>
            </a:r>
          </a:p>
          <a:p>
            <a:r>
              <a:rPr lang="en-GB" sz="2400" dirty="0">
                <a:solidFill>
                  <a:schemeClr val="bg1"/>
                </a:solidFill>
              </a:rPr>
              <a:t>Applicants must check with their chosen nominating agency for specific guidance.</a:t>
            </a:r>
          </a:p>
          <a:p>
            <a:r>
              <a:rPr lang="en-GB" sz="2400" dirty="0">
                <a:solidFill>
                  <a:schemeClr val="bg1"/>
                </a:solidFill>
              </a:rPr>
              <a:t>Nominating agencies may set their own closing date for applications.</a:t>
            </a:r>
          </a:p>
          <a:p>
            <a:endParaRPr lang="en-GB" dirty="0"/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D893390A-5964-36CF-BC7D-0B002913E158}"/>
              </a:ext>
            </a:extLst>
          </p:cNvPr>
          <p:cNvSpPr txBox="1">
            <a:spLocks/>
          </p:cNvSpPr>
          <p:nvPr/>
        </p:nvSpPr>
        <p:spPr>
          <a:xfrm>
            <a:off x="6495957" y="393699"/>
            <a:ext cx="5457825" cy="5461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dirty="0">
                <a:solidFill>
                  <a:schemeClr val="bg1"/>
                </a:solidFill>
              </a:rPr>
              <a:t>Nominators</a:t>
            </a:r>
          </a:p>
        </p:txBody>
      </p:sp>
    </p:spTree>
    <p:extLst>
      <p:ext uri="{BB962C8B-B14F-4D97-AF65-F5344CB8AC3E}">
        <p14:creationId xmlns:p14="http://schemas.microsoft.com/office/powerpoint/2010/main" val="734210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7DDE92-0EE9-FB43-BD3E-B43B8ABCA4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CSC Nominators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6AC706-50FD-0199-117C-18B38832BA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48932"/>
          </a:xfrm>
        </p:spPr>
        <p:txBody>
          <a:bodyPr>
            <a:normAutofit/>
          </a:bodyPr>
          <a:lstStyle/>
          <a:p>
            <a:r>
              <a:rPr lang="en-GB" sz="2400" b="1" dirty="0"/>
              <a:t>National nominating agencies </a:t>
            </a:r>
            <a:r>
              <a:rPr lang="en-GB" sz="2400" dirty="0"/>
              <a:t>are government ministries of education, skills or human resource development who act on behalf of their national government.</a:t>
            </a:r>
          </a:p>
          <a:p>
            <a:pPr lvl="1"/>
            <a:r>
              <a:rPr lang="en-GB" sz="2000" dirty="0"/>
              <a:t>They shortlist candidates with proposed study plan that sit with their government’s sustainable development priorities.</a:t>
            </a:r>
          </a:p>
          <a:p>
            <a:r>
              <a:rPr lang="en-GB" sz="2400" b="1" dirty="0"/>
              <a:t>Non-Governmental Organisation (NGO) and charity nominators</a:t>
            </a:r>
            <a:r>
              <a:rPr lang="en-GB" sz="2400" dirty="0"/>
              <a:t> work on high priority issues in sustainable development, including gender equity, disability rights, LGBT+ rights, and refugees.</a:t>
            </a:r>
          </a:p>
          <a:p>
            <a:pPr lvl="1"/>
            <a:r>
              <a:rPr lang="en-GB" sz="2000" dirty="0"/>
              <a:t>They further the CSC’s mission to provide scholarship opportunities for all, regardless of background or disadvantage. </a:t>
            </a:r>
          </a:p>
          <a:p>
            <a:pPr marL="0" indent="0">
              <a:buNone/>
            </a:pPr>
            <a:r>
              <a:rPr lang="en-GB" sz="2400" dirty="0"/>
              <a:t>Applicants can apply through a national nominating agency or NGO or charity nominating agency.  </a:t>
            </a:r>
          </a:p>
        </p:txBody>
      </p:sp>
    </p:spTree>
    <p:extLst>
      <p:ext uri="{BB962C8B-B14F-4D97-AF65-F5344CB8AC3E}">
        <p14:creationId xmlns:p14="http://schemas.microsoft.com/office/powerpoint/2010/main" val="19041676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43DA0F-C67F-F15E-FFB4-DD462F56EA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CF80DE-436A-B405-7AFF-DA76C62D33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Nominators for Tuvalu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4D327D-4826-A378-53B9-81C532B534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52501" y="2300155"/>
            <a:ext cx="3052484" cy="3798987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002B7F"/>
                </a:solidFill>
                <a:cs typeface="Arial"/>
              </a:rPr>
              <a:t>National nominating agency</a:t>
            </a:r>
          </a:p>
          <a:p>
            <a:endParaRPr lang="en-GB" dirty="0"/>
          </a:p>
          <a:p>
            <a:r>
              <a:rPr lang="en-GB" dirty="0"/>
              <a:t>Department of Human Resource</a:t>
            </a:r>
          </a:p>
          <a:p>
            <a:r>
              <a:rPr lang="en-GB" dirty="0"/>
              <a:t>training@tuvalu.tv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CE850E3-38FB-EC9F-0129-2537C86179FE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4569372" y="2300155"/>
            <a:ext cx="3036477" cy="1470060"/>
          </a:xfrm>
        </p:spPr>
        <p:txBody>
          <a:bodyPr>
            <a:normAutofit/>
          </a:bodyPr>
          <a:lstStyle/>
          <a:p>
            <a:r>
              <a:rPr lang="en-GB" b="1" dirty="0"/>
              <a:t>Commonwealth Disabled People’s Forum (CDPF)</a:t>
            </a:r>
          </a:p>
          <a:p>
            <a:endParaRPr lang="en-GB" dirty="0"/>
          </a:p>
          <a:p>
            <a:pPr lvl="0">
              <a:lnSpc>
                <a:spcPct val="100000"/>
              </a:lnSpc>
              <a:spcBef>
                <a:spcPts val="0"/>
              </a:spcBef>
              <a:defRPr/>
            </a:pPr>
            <a:r>
              <a:rPr lang="en-GB" dirty="0">
                <a:solidFill>
                  <a:srgbClr val="002B7F"/>
                </a:solidFill>
                <a:ea typeface="+mn-lt"/>
                <a:cs typeface="Arial"/>
              </a:rPr>
              <a:t>commonwealthdpf.org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CF59829-D781-4EC5-A758-424C474734AA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8187017" y="2300155"/>
            <a:ext cx="3036477" cy="1470059"/>
          </a:xfrm>
        </p:spPr>
        <p:txBody>
          <a:bodyPr>
            <a:normAutofit/>
          </a:bodyPr>
          <a:lstStyle/>
          <a:p>
            <a:r>
              <a:rPr lang="en-GB" b="1" dirty="0"/>
              <a:t>The Commonwealth Equality Network (TCEN)</a:t>
            </a:r>
          </a:p>
          <a:p>
            <a:endParaRPr lang="en-GB" dirty="0"/>
          </a:p>
          <a:p>
            <a:r>
              <a:rPr lang="en-GB" dirty="0"/>
              <a:t>commonwealthequality.org/</a:t>
            </a:r>
          </a:p>
        </p:txBody>
      </p:sp>
      <p:pic>
        <p:nvPicPr>
          <p:cNvPr id="10" name="Picture 10" descr="Commonwealth Disabled People's Forum (CDPF) Logo">
            <a:extLst>
              <a:ext uri="{FF2B5EF4-FFF2-40B4-BE49-F238E27FC236}">
                <a16:creationId xmlns:a16="http://schemas.microsoft.com/office/drawing/2014/main" id="{EDEC60A3-2DE6-7B43-76D5-CB92F29252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9371" y="3921044"/>
            <a:ext cx="2923705" cy="1942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The Commonwealth Equality Network">
            <a:extLst>
              <a:ext uri="{FF2B5EF4-FFF2-40B4-BE49-F238E27FC236}">
                <a16:creationId xmlns:a16="http://schemas.microsoft.com/office/drawing/2014/main" id="{28B98BF9-3AF3-69D3-02B5-159020BDA2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654" y="3921044"/>
            <a:ext cx="2923705" cy="1942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30866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CF8CE1E-00AB-A4B4-4EF2-35334F79CFC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1"/>
            <a:ext cx="5457825" cy="5309804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GB" sz="2600" dirty="0"/>
              <a:t>Support students to undertake an approved full-time taught Master’s degree at a participating university in the UK.</a:t>
            </a:r>
          </a:p>
          <a:p>
            <a:pPr marL="0" indent="0">
              <a:buNone/>
            </a:pPr>
            <a:r>
              <a:rPr lang="en-GB" sz="2600" dirty="0"/>
              <a:t>They are delivered in partnership with UK universities who provide co-funding and administrative support.</a:t>
            </a:r>
          </a:p>
          <a:p>
            <a:pPr marL="0" indent="0">
              <a:buNone/>
            </a:pPr>
            <a:endParaRPr lang="en-GB" sz="2600" dirty="0"/>
          </a:p>
          <a:p>
            <a:pPr marL="0" indent="0">
              <a:buNone/>
            </a:pPr>
            <a:r>
              <a:rPr lang="en-GB" sz="2600" b="1" dirty="0"/>
              <a:t>Application timeline: TBC</a:t>
            </a:r>
          </a:p>
          <a:p>
            <a:endParaRPr lang="en-GB" sz="2600" dirty="0"/>
          </a:p>
          <a:p>
            <a:pPr marL="0" indent="0">
              <a:buNone/>
            </a:pPr>
            <a:r>
              <a:rPr lang="en-GB" sz="2600" dirty="0"/>
              <a:t>For more information visit cscuk.fcdo.gov.uk/scholarships/commonwealth-shared-scholarships-applications/</a:t>
            </a:r>
          </a:p>
          <a:p>
            <a:pPr marL="0" indent="0">
              <a:buNone/>
            </a:pPr>
            <a:endParaRPr lang="en-GB" sz="2600" dirty="0"/>
          </a:p>
          <a:p>
            <a:pPr marL="0" indent="0">
              <a:buNone/>
            </a:pPr>
            <a:r>
              <a:rPr lang="en-GB" sz="2600" dirty="0"/>
              <a:t>Access the list of eligible courses for 2026 Commonwealth Shared Scholarships will be made available when applications open</a:t>
            </a:r>
          </a:p>
          <a:p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A9F347-CE26-8056-B504-3A56C2195E8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en-GB" sz="2000" dirty="0"/>
              <a:t>Candidates must apply </a:t>
            </a:r>
            <a:r>
              <a:rPr lang="en-GB" sz="2000" b="1" dirty="0"/>
              <a:t>and </a:t>
            </a:r>
            <a:r>
              <a:rPr lang="en-GB" sz="2000" dirty="0"/>
              <a:t>secure admission to study an approved Master’s course at a participating UK university.</a:t>
            </a:r>
          </a:p>
          <a:p>
            <a:r>
              <a:rPr lang="en-GB" sz="2000" dirty="0"/>
              <a:t>Candidates must apply to the CSC </a:t>
            </a:r>
            <a:r>
              <a:rPr lang="en-GB" sz="2000" b="1" dirty="0"/>
              <a:t>and </a:t>
            </a:r>
            <a:r>
              <a:rPr lang="en-GB" sz="2000" dirty="0"/>
              <a:t>to their chosen university/</a:t>
            </a:r>
            <a:r>
              <a:rPr lang="en-GB" sz="2000" dirty="0" err="1"/>
              <a:t>ies</a:t>
            </a:r>
            <a:r>
              <a:rPr lang="en-GB" sz="2000" dirty="0"/>
              <a:t>.</a:t>
            </a:r>
          </a:p>
          <a:p>
            <a:r>
              <a:rPr lang="en-GB" sz="2000" dirty="0"/>
              <a:t>Depending on the application deadlines of their chosen UK university/</a:t>
            </a:r>
            <a:r>
              <a:rPr lang="en-GB" sz="2000" dirty="0" err="1"/>
              <a:t>ies</a:t>
            </a:r>
            <a:r>
              <a:rPr lang="en-GB" sz="2000" dirty="0"/>
              <a:t> and course(s), candidates may need to complete their university application(s) </a:t>
            </a:r>
            <a:r>
              <a:rPr lang="en-GB" sz="2000" b="1" dirty="0"/>
              <a:t>before or after they </a:t>
            </a:r>
            <a:r>
              <a:rPr lang="en-GB" sz="2000" dirty="0"/>
              <a:t>submit their Commonwealth Shared Scholarship application. </a:t>
            </a:r>
          </a:p>
          <a:p>
            <a:endParaRPr lang="en-GB" sz="24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721351-2940-93CF-378B-DECB7E9A54C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Commonwealth Shared Scholarships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187158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C602AF8-BAED-02ED-AD3F-59199629DEE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0"/>
            <a:ext cx="5457825" cy="519668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sz="2200" dirty="0"/>
              <a:t>Support students who want to access Master’s studies not otherwise available in their home country and who want to remain in their home country while they study.</a:t>
            </a:r>
          </a:p>
          <a:p>
            <a:endParaRPr lang="en-GB" sz="2200" dirty="0"/>
          </a:p>
          <a:p>
            <a:pPr marL="0" indent="0">
              <a:buNone/>
            </a:pPr>
            <a:r>
              <a:rPr lang="en-GB" sz="2200" b="1" dirty="0"/>
              <a:t>Application timeline: TBC</a:t>
            </a:r>
          </a:p>
          <a:p>
            <a:endParaRPr lang="en-GB" sz="2200" dirty="0"/>
          </a:p>
          <a:p>
            <a:pPr marL="0" indent="0">
              <a:buNone/>
            </a:pPr>
            <a:r>
              <a:rPr lang="en-GB" sz="2200" dirty="0"/>
              <a:t>For more information visit cscuk.fcdo.gov.uk/scholarships/commonwealth-distance-learning-scholarships-candidates/</a:t>
            </a:r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r>
              <a:rPr lang="en-GB" sz="2200" dirty="0"/>
              <a:t>Access the list of eligible courses for 2026 Commonwealth Distance Learning Scholarships when applications open.</a:t>
            </a:r>
          </a:p>
          <a:p>
            <a:pPr marL="0" indent="0">
              <a:buNone/>
            </a:pPr>
            <a:endParaRPr lang="en-GB" sz="2400" dirty="0"/>
          </a:p>
          <a:p>
            <a:endParaRPr lang="en-GB" sz="24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3FD5D9-6416-61FE-75A6-DB1FE01EAB2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85797" y="1402080"/>
            <a:ext cx="5457825" cy="4357696"/>
          </a:xfrm>
        </p:spPr>
        <p:txBody>
          <a:bodyPr>
            <a:normAutofit/>
          </a:bodyPr>
          <a:lstStyle/>
          <a:p>
            <a:r>
              <a:rPr lang="en-GB" sz="2200" dirty="0"/>
              <a:t>Candidates must apply </a:t>
            </a:r>
            <a:r>
              <a:rPr lang="en-GB" sz="2200" b="1" dirty="0"/>
              <a:t>and </a:t>
            </a:r>
            <a:r>
              <a:rPr lang="en-GB" sz="2200" dirty="0"/>
              <a:t>secure admission to study an approved Master’s course at a participating UK university.</a:t>
            </a:r>
          </a:p>
          <a:p>
            <a:r>
              <a:rPr lang="en-GB" sz="2200" dirty="0"/>
              <a:t>Candidates must apply to the CSC </a:t>
            </a:r>
            <a:r>
              <a:rPr lang="en-GB" sz="2200" b="1" dirty="0"/>
              <a:t>and </a:t>
            </a:r>
            <a:r>
              <a:rPr lang="en-GB" sz="2200" dirty="0"/>
              <a:t>to their chosen university/</a:t>
            </a:r>
            <a:r>
              <a:rPr lang="en-GB" sz="2200" dirty="0" err="1"/>
              <a:t>ies</a:t>
            </a:r>
            <a:r>
              <a:rPr lang="en-GB" sz="2200" dirty="0"/>
              <a:t>.</a:t>
            </a:r>
          </a:p>
          <a:p>
            <a:r>
              <a:rPr lang="en-GB" sz="2200" dirty="0"/>
              <a:t>Depending on the application deadlines of their chosen UK university/</a:t>
            </a:r>
            <a:r>
              <a:rPr lang="en-GB" sz="2200" dirty="0" err="1"/>
              <a:t>ies</a:t>
            </a:r>
            <a:r>
              <a:rPr lang="en-GB" sz="2200" dirty="0"/>
              <a:t> and course(s), candidates may need to complete their university application(s) </a:t>
            </a:r>
            <a:r>
              <a:rPr lang="en-GB" sz="2200" b="1" dirty="0"/>
              <a:t>before or after they </a:t>
            </a:r>
            <a:r>
              <a:rPr lang="en-GB" sz="2200" dirty="0"/>
              <a:t>submit their Commonwealth Distance Learning Scholarship application. </a:t>
            </a:r>
          </a:p>
          <a:p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AE3FD0-96C3-A1C8-43A6-781780545E6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Commonwealth Distance Learning Scholarships</a:t>
            </a:r>
          </a:p>
        </p:txBody>
      </p:sp>
    </p:spTree>
    <p:extLst>
      <p:ext uri="{BB962C8B-B14F-4D97-AF65-F5344CB8AC3E}">
        <p14:creationId xmlns:p14="http://schemas.microsoft.com/office/powerpoint/2010/main" val="8375651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E77DE86-E2BE-9480-58F6-7318016CA1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sz="2000" dirty="0"/>
              <a:t>Support doctoral students enrolled on a PhD programme in their home country to undertake one year of research at a UK institution that has the equipment or expertise they would not otherwise be able to access in their home country.</a:t>
            </a:r>
          </a:p>
          <a:p>
            <a:pPr marL="0" indent="0">
              <a:buNone/>
            </a:pPr>
            <a:r>
              <a:rPr lang="en-GB" sz="2000" dirty="0"/>
              <a:t>Split-site PhD Scholarships strengthen existing collaborations and partnerships between universities and research communities. </a:t>
            </a:r>
          </a:p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r>
              <a:rPr lang="en-GB" sz="2000" b="1"/>
              <a:t>Application timeline: TBC, likely to be 2026</a:t>
            </a:r>
          </a:p>
          <a:p>
            <a:endParaRPr lang="en-GB" sz="2000" dirty="0"/>
          </a:p>
          <a:p>
            <a:pPr marL="0" indent="0">
              <a:buNone/>
            </a:pPr>
            <a:r>
              <a:rPr lang="en-GB" sz="2000" dirty="0"/>
              <a:t>For more information visit cscuk.fcdo.gov.uk/scholarships/commonwealth-split-site-scholarships-for-low-and-middle-income-countries/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CA1BDA-A0DC-5322-B4D6-2306226E26E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Commonwealth Split-site PhD Scholarships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3EC8481-943C-DF73-1B80-125B6746406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232" t="7285" r="12105" b="14776"/>
          <a:stretch>
            <a:fillRect/>
          </a:stretch>
        </p:blipFill>
        <p:spPr>
          <a:xfrm>
            <a:off x="6381752" y="1402081"/>
            <a:ext cx="5363602" cy="3544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7085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40A165-C5F7-BCDF-B4E1-7F93B09381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DDE528-9C1C-A6E2-F4B4-520F559C8E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Selection criteria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ED47D1-9553-E131-C8E0-4A386DA98D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08289"/>
            <a:ext cx="10515600" cy="4543719"/>
          </a:xfrm>
        </p:spPr>
        <p:txBody>
          <a:bodyPr vert="horz" lIns="91440" tIns="45720" rIns="91440" bIns="45720" rtlCol="0" anchor="t">
            <a:normAutofit fontScale="77500" lnSpcReduction="20000"/>
          </a:bodyPr>
          <a:lstStyle/>
          <a:p>
            <a:pPr marL="0" indent="0">
              <a:buNone/>
            </a:pPr>
            <a:r>
              <a:rPr lang="en-GB" dirty="0"/>
              <a:t>Applications will be considered on the following criteria:</a:t>
            </a:r>
          </a:p>
          <a:p>
            <a:r>
              <a:rPr lang="en-GB" dirty="0"/>
              <a:t>Candidate Merit (include academic experience)</a:t>
            </a:r>
            <a:endParaRPr lang="en-GB" dirty="0">
              <a:cs typeface="Arial"/>
            </a:endParaRPr>
          </a:p>
          <a:p>
            <a:r>
              <a:rPr lang="en-GB" dirty="0"/>
              <a:t>Quality of the ‘Plan of study’</a:t>
            </a:r>
          </a:p>
          <a:p>
            <a:r>
              <a:rPr lang="en-GB" dirty="0"/>
              <a:t>Impact potential of the candidate’s study to their home country’s development needs</a:t>
            </a:r>
          </a:p>
          <a:p>
            <a:endParaRPr lang="en-GB" dirty="0"/>
          </a:p>
          <a:p>
            <a:pPr marL="0" indent="0">
              <a:buNone/>
            </a:pPr>
            <a:r>
              <a:rPr lang="en-GB" dirty="0"/>
              <a:t>Applicants must submit a </a:t>
            </a:r>
            <a:r>
              <a:rPr lang="en-GB" b="1" dirty="0"/>
              <a:t>complete application</a:t>
            </a:r>
            <a:r>
              <a:rPr lang="en-GB" dirty="0"/>
              <a:t>, including:</a:t>
            </a:r>
          </a:p>
          <a:p>
            <a:r>
              <a:rPr lang="en-GB" dirty="0"/>
              <a:t>Full transcripts of all higher education listed on their application</a:t>
            </a:r>
          </a:p>
          <a:p>
            <a:r>
              <a:rPr lang="en-GB" dirty="0"/>
              <a:t>At least two references</a:t>
            </a:r>
          </a:p>
          <a:p>
            <a:r>
              <a:rPr lang="en-GB" dirty="0"/>
              <a:t>Supporting statement (PhD applicants only)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You can download a copy of the selection criteria under the ‘Selection process’ information on the programme webpages.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191950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6A1856-1A5A-F00D-6EB9-E7D4BABB6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GB" sz="2400"/>
              <a:t>We continuously work to offer scholarship programmes that serve everyone, regardless of disadvantage or accessibility needs, and including those from historically marginalised groups. </a:t>
            </a:r>
          </a:p>
          <a:p>
            <a:r>
              <a:rPr lang="en-GB" sz="2400"/>
              <a:t>We are committed to a policy of </a:t>
            </a:r>
            <a:r>
              <a:rPr lang="en-GB" sz="2400" b="1"/>
              <a:t>equal opportunity </a:t>
            </a:r>
            <a:r>
              <a:rPr lang="en-GB" sz="2400"/>
              <a:t>and </a:t>
            </a:r>
            <a:r>
              <a:rPr lang="en-GB" sz="2400" b="1"/>
              <a:t>non-discrimination</a:t>
            </a:r>
            <a:r>
              <a:rPr lang="en-GB" sz="2400"/>
              <a:t>.</a:t>
            </a:r>
          </a:p>
          <a:p>
            <a:r>
              <a:rPr lang="en-GB" sz="2400"/>
              <a:t>The CSC </a:t>
            </a:r>
            <a:r>
              <a:rPr lang="en-GB" sz="2400" b="1"/>
              <a:t>respects applicant privacy </a:t>
            </a:r>
            <a:r>
              <a:rPr lang="en-GB" sz="2400"/>
              <a:t>and any information provided to the CSC will be treated in the strictest confidence. </a:t>
            </a:r>
            <a:endParaRPr lang="en-GB" sz="24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A35480-D8E9-4268-D3C4-A0A26782CB1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/>
              <a:t>Equal opportunity and access</a:t>
            </a:r>
            <a:endParaRPr lang="en-GB" dirty="0"/>
          </a:p>
        </p:txBody>
      </p:sp>
      <p:pic>
        <p:nvPicPr>
          <p:cNvPr id="5" name="Picture 4" descr="A group of people holding a poster&#10;&#10;Description automatically generated">
            <a:extLst>
              <a:ext uri="{FF2B5EF4-FFF2-40B4-BE49-F238E27FC236}">
                <a16:creationId xmlns:a16="http://schemas.microsoft.com/office/drawing/2014/main" id="{C7833A65-67F3-A5B3-DD2C-B0AEB77DA8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7875" y="939799"/>
            <a:ext cx="5161700" cy="3846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5627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0D51D4-54B6-DCEC-ABEF-A0ED69053F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About 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457F4E-7AF0-4C91-9484-F772B5CFFE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149873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200000"/>
              </a:lnSpc>
            </a:pPr>
            <a:r>
              <a:rPr lang="en-US" dirty="0">
                <a:solidFill>
                  <a:srgbClr val="002B7F"/>
                </a:solidFill>
                <a:highlight>
                  <a:srgbClr val="FFFF00"/>
                </a:highlight>
                <a:ea typeface="+mn-lt"/>
                <a:cs typeface="Arial"/>
              </a:rPr>
              <a:t>Name</a:t>
            </a:r>
          </a:p>
          <a:p>
            <a:pPr>
              <a:lnSpc>
                <a:spcPct val="200000"/>
              </a:lnSpc>
            </a:pPr>
            <a:r>
              <a:rPr lang="en-US" dirty="0">
                <a:solidFill>
                  <a:srgbClr val="002B7F"/>
                </a:solidFill>
                <a:ea typeface="+mn-lt"/>
                <a:cs typeface="Arial"/>
              </a:rPr>
              <a:t>Year of </a:t>
            </a:r>
            <a:r>
              <a:rPr lang="en-US" dirty="0">
                <a:solidFill>
                  <a:srgbClr val="002B7F"/>
                </a:solidFill>
                <a:highlight>
                  <a:srgbClr val="FFFF00"/>
                </a:highlight>
                <a:ea typeface="+mn-lt"/>
                <a:cs typeface="Arial"/>
              </a:rPr>
              <a:t>Scholarship/Fellowship</a:t>
            </a:r>
          </a:p>
          <a:p>
            <a:pPr>
              <a:lnSpc>
                <a:spcPct val="200000"/>
              </a:lnSpc>
            </a:pPr>
            <a:r>
              <a:rPr lang="en-US" dirty="0">
                <a:solidFill>
                  <a:srgbClr val="002B7F"/>
                </a:solidFill>
                <a:ea typeface="+mn-lt"/>
                <a:cs typeface="Arial"/>
              </a:rPr>
              <a:t>Commonwealth </a:t>
            </a:r>
            <a:r>
              <a:rPr lang="en-US" dirty="0">
                <a:solidFill>
                  <a:srgbClr val="002B7F"/>
                </a:solidFill>
                <a:highlight>
                  <a:srgbClr val="FFFF00"/>
                </a:highlight>
                <a:ea typeface="+mn-lt"/>
                <a:cs typeface="Arial"/>
              </a:rPr>
              <a:t>[Split-site/Shared/Distance Learning]</a:t>
            </a:r>
            <a:r>
              <a:rPr lang="en-US" dirty="0">
                <a:solidFill>
                  <a:srgbClr val="002B7F"/>
                </a:solidFill>
                <a:ea typeface="+mn-lt"/>
                <a:cs typeface="Arial"/>
              </a:rPr>
              <a:t> </a:t>
            </a:r>
            <a:r>
              <a:rPr lang="en-US" dirty="0">
                <a:solidFill>
                  <a:srgbClr val="002B7F"/>
                </a:solidFill>
                <a:highlight>
                  <a:srgbClr val="FFFF00"/>
                </a:highlight>
                <a:ea typeface="+mn-lt"/>
                <a:cs typeface="Arial"/>
              </a:rPr>
              <a:t>Scholar/Fellow</a:t>
            </a:r>
            <a:r>
              <a:rPr lang="en-US" dirty="0">
                <a:solidFill>
                  <a:srgbClr val="002B7F"/>
                </a:solidFill>
                <a:ea typeface="+mn-lt"/>
                <a:cs typeface="Arial"/>
              </a:rPr>
              <a:t> from </a:t>
            </a:r>
            <a:r>
              <a:rPr lang="en-US" dirty="0">
                <a:solidFill>
                  <a:srgbClr val="002B7F"/>
                </a:solidFill>
                <a:highlight>
                  <a:srgbClr val="FFFF00"/>
                </a:highlight>
                <a:ea typeface="+mn-lt"/>
                <a:cs typeface="Arial"/>
              </a:rPr>
              <a:t>[Country]</a:t>
            </a:r>
          </a:p>
          <a:p>
            <a:pPr>
              <a:lnSpc>
                <a:spcPct val="200000"/>
              </a:lnSpc>
            </a:pPr>
            <a:r>
              <a:rPr lang="en-US" dirty="0">
                <a:solidFill>
                  <a:srgbClr val="002B7F"/>
                </a:solidFill>
                <a:highlight>
                  <a:srgbClr val="FFFF00"/>
                </a:highlight>
                <a:ea typeface="+mn-lt"/>
                <a:cs typeface="Arial"/>
              </a:rPr>
              <a:t>[Degree] [Subject]</a:t>
            </a:r>
          </a:p>
          <a:p>
            <a:pPr>
              <a:lnSpc>
                <a:spcPct val="200000"/>
              </a:lnSpc>
            </a:pPr>
            <a:r>
              <a:rPr lang="en-US" dirty="0">
                <a:solidFill>
                  <a:srgbClr val="002B7F"/>
                </a:solidFill>
                <a:highlight>
                  <a:srgbClr val="FFFF00"/>
                </a:highlight>
                <a:ea typeface="+mn-lt"/>
                <a:cs typeface="Arial"/>
              </a:rPr>
              <a:t>[UK University]</a:t>
            </a:r>
          </a:p>
        </p:txBody>
      </p:sp>
    </p:spTree>
    <p:extLst>
      <p:ext uri="{BB962C8B-B14F-4D97-AF65-F5344CB8AC3E}">
        <p14:creationId xmlns:p14="http://schemas.microsoft.com/office/powerpoint/2010/main" val="35591456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9806488-F717-164A-EE5F-1953505139A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1"/>
            <a:ext cx="11525348" cy="506222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b="1" dirty="0"/>
              <a:t>Find out more: cscuk.fcdo.gov.uk</a:t>
            </a:r>
          </a:p>
          <a:p>
            <a:r>
              <a:rPr lang="en-GB" dirty="0"/>
              <a:t>Commonwealth Scholarships and Fellowships available</a:t>
            </a:r>
          </a:p>
          <a:p>
            <a:r>
              <a:rPr lang="en-GB" dirty="0"/>
              <a:t>CSC Development Themes</a:t>
            </a:r>
          </a:p>
          <a:p>
            <a:r>
              <a:rPr lang="en-GB" dirty="0"/>
              <a:t>National, NGO and charitable nominating agencies</a:t>
            </a:r>
            <a:endParaRPr lang="en-GB" dirty="0">
              <a:cs typeface="Arial"/>
            </a:endParaRPr>
          </a:p>
          <a:p>
            <a:r>
              <a:rPr lang="en-GB" dirty="0"/>
              <a:t>Commonwealth Alumni development impact stories</a:t>
            </a:r>
          </a:p>
          <a:p>
            <a:endParaRPr lang="en-GB" dirty="0"/>
          </a:p>
          <a:p>
            <a:pPr marL="0" indent="0">
              <a:buNone/>
            </a:pPr>
            <a:r>
              <a:rPr lang="en-GB" b="1" dirty="0"/>
              <a:t>Preparing to apply</a:t>
            </a:r>
          </a:p>
          <a:p>
            <a:r>
              <a:rPr lang="en-GB" dirty="0"/>
              <a:t>Advice for applicants</a:t>
            </a:r>
          </a:p>
          <a:p>
            <a:r>
              <a:rPr lang="en-GB" dirty="0"/>
              <a:t>Frequently Asked Questions (FAQs)</a:t>
            </a:r>
          </a:p>
          <a:p>
            <a:r>
              <a:rPr lang="en-GB" dirty="0"/>
              <a:t>CSC Disability Support Statement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D866B5-E809-A3F9-F0F8-5888446A37F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425" y="393699"/>
            <a:ext cx="9856804" cy="546100"/>
          </a:xfrm>
        </p:spPr>
        <p:txBody>
          <a:bodyPr/>
          <a:lstStyle/>
          <a:p>
            <a:r>
              <a:rPr lang="en-GB" dirty="0"/>
              <a:t>Key information</a:t>
            </a:r>
          </a:p>
        </p:txBody>
      </p:sp>
    </p:spTree>
    <p:extLst>
      <p:ext uri="{BB962C8B-B14F-4D97-AF65-F5344CB8AC3E}">
        <p14:creationId xmlns:p14="http://schemas.microsoft.com/office/powerpoint/2010/main" val="36863198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F4FA99-7CD7-750F-E29C-BD1531E91A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My Commonwealth Scholarship/Fellowship</a:t>
            </a:r>
          </a:p>
        </p:txBody>
      </p:sp>
    </p:spTree>
    <p:extLst>
      <p:ext uri="{BB962C8B-B14F-4D97-AF65-F5344CB8AC3E}">
        <p14:creationId xmlns:p14="http://schemas.microsoft.com/office/powerpoint/2010/main" val="844893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8ECE68D0-A40E-F574-9909-96A8DC97D99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0780B8-4BF0-A2B9-E7FD-07CA8060209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E171EB-8AAF-1270-00AA-EEFFE69E1BE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70669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812757D8-D117-95F9-ECD6-E47DC648C44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0C3531-ECAF-FD83-C315-CB1170AD9B0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099B10-4C10-4D60-56E4-94DB07122C6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48784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CE9F42-2BAD-6C3D-66EE-F1B676F73E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EF02E1-7FC9-7BD0-A674-E062939407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4604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9A82FA-DF89-9018-E4C1-D320D44958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Introduction to Commonwealth Scholarships</a:t>
            </a:r>
          </a:p>
        </p:txBody>
      </p:sp>
    </p:spTree>
    <p:extLst>
      <p:ext uri="{BB962C8B-B14F-4D97-AF65-F5344CB8AC3E}">
        <p14:creationId xmlns:p14="http://schemas.microsoft.com/office/powerpoint/2010/main" val="19332523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4D46AD-3F0C-7463-1590-56F0A2D8DB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Background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603B6C-292A-6163-52D4-7946789DD3C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The Commonwealth Scholarship Commission (CSC) was founded in 1959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BEC0EBC-7800-D0E0-4154-A8DD89C41A2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GB" dirty="0"/>
              <a:t>The UK’s contribution to the Commonwealth Scholarship and Fellowship Plan (CSFP)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A8D0AFE-F6A8-7E59-0DBC-99E76E8AB70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GB" dirty="0"/>
              <a:t>Commonwealth Scholarships are funded by the UK Foreign, Commonwealth and Development Office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9C75C96-D6FC-65BC-C5B2-2F198D41B9A9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GB" dirty="0"/>
              <a:t>The CSC offers 7 programmes of study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59AAE49-9471-606E-D646-9A0EC937A4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n-GB" dirty="0"/>
              <a:t>Over 31,000 individuals have been awarded a Commonwealth Scholarship or Fellowship</a:t>
            </a:r>
          </a:p>
        </p:txBody>
      </p:sp>
      <p:pic>
        <p:nvPicPr>
          <p:cNvPr id="1026" name="Picture 2" descr="No alternative text description for this image">
            <a:extLst>
              <a:ext uri="{FF2B5EF4-FFF2-40B4-BE49-F238E27FC236}">
                <a16:creationId xmlns:a16="http://schemas.microsoft.com/office/drawing/2014/main" id="{FB4DD282-C7BD-FF99-BFEF-9D0E1E0A93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5691" y="1690688"/>
            <a:ext cx="3810000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25448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6A8C56-C613-68A5-EECA-2AFC9CF6F5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About Commonwealth Scholarships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F1EF20-1EBB-0536-D576-702321F0C8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52500" y="2300155"/>
            <a:ext cx="3036477" cy="1470059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2B7F"/>
                </a:solidFill>
                <a:cs typeface="Arial"/>
              </a:rPr>
              <a:t>Support the co-creation of research, innovation and solutions to advance sustainable development priorities</a:t>
            </a:r>
            <a:endParaRPr lang="en-GB" sz="11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2D901A5-8247-0B74-BD7E-ADA60C17EE73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4569372" y="2300155"/>
            <a:ext cx="3036477" cy="1470060"/>
          </a:xfrm>
        </p:spPr>
        <p:txBody>
          <a:bodyPr>
            <a:normAutofit lnSpcReduction="10000"/>
          </a:bodyPr>
          <a:lstStyle/>
          <a:p>
            <a:r>
              <a:rPr lang="en-GB" dirty="0"/>
              <a:t>Work with nominating agencies to select candidates whose studies will address the skills, knowledge and sustainable development needs of their country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1D6816E-304E-8395-EA0B-8A6939743726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8187017" y="2300155"/>
            <a:ext cx="3036477" cy="1470059"/>
          </a:xfrm>
        </p:spPr>
        <p:txBody>
          <a:bodyPr>
            <a:normAutofit/>
          </a:bodyPr>
          <a:lstStyle/>
          <a:p>
            <a:r>
              <a:rPr lang="en-GB"/>
              <a:t>Support candidates from underrepresented </a:t>
            </a:r>
            <a:r>
              <a:rPr lang="en-GB" dirty="0"/>
              <a:t>backgrounds to access lifechanging higher education opportunities</a:t>
            </a:r>
          </a:p>
        </p:txBody>
      </p:sp>
    </p:spTree>
    <p:extLst>
      <p:ext uri="{BB962C8B-B14F-4D97-AF65-F5344CB8AC3E}">
        <p14:creationId xmlns:p14="http://schemas.microsoft.com/office/powerpoint/2010/main" val="768871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E360BED-15A3-662D-E090-DECB599F507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sz="1800" dirty="0"/>
              <a:t>Commonwealth Scholarships and Fellowships foster a community of future leaders with the knowledge and expertise to drive sustainable development and address pressing global issues in their home countries and beyond.</a:t>
            </a:r>
          </a:p>
          <a:p>
            <a:pPr marL="0" indent="0">
              <a:buNone/>
            </a:pPr>
            <a:r>
              <a:rPr lang="en-GB" sz="1800" dirty="0"/>
              <a:t>Commonwealth Scholarships contribute to the United Nations Sustainable Development Goals and are awarded under 6 CSC Development themes.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7734AA-6C86-8218-463D-E583A21E07E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425" y="393699"/>
            <a:ext cx="7641505" cy="546100"/>
          </a:xfrm>
        </p:spPr>
        <p:txBody>
          <a:bodyPr/>
          <a:lstStyle/>
          <a:p>
            <a:r>
              <a:rPr lang="en-GB" dirty="0"/>
              <a:t>Contributing to sustainable development</a:t>
            </a:r>
          </a:p>
        </p:txBody>
      </p:sp>
      <p:pic>
        <p:nvPicPr>
          <p:cNvPr id="5" name="Picture 9" descr="Icon&#10;&#10;Description automatically generated">
            <a:extLst>
              <a:ext uri="{FF2B5EF4-FFF2-40B4-BE49-F238E27FC236}">
                <a16:creationId xmlns:a16="http://schemas.microsoft.com/office/drawing/2014/main" id="{07475E02-4D8B-AFFD-D9D4-20E1FED308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1217" y="2602827"/>
            <a:ext cx="530048" cy="590884"/>
          </a:xfrm>
          <a:prstGeom prst="rect">
            <a:avLst/>
          </a:prstGeom>
        </p:spPr>
      </p:pic>
      <p:pic>
        <p:nvPicPr>
          <p:cNvPr id="6" name="Picture 11" descr="Icon&#10;&#10;Description automatically generated">
            <a:extLst>
              <a:ext uri="{FF2B5EF4-FFF2-40B4-BE49-F238E27FC236}">
                <a16:creationId xmlns:a16="http://schemas.microsoft.com/office/drawing/2014/main" id="{71EA7A7F-5179-98D1-E4FD-40D8F54470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3620" y="3962770"/>
            <a:ext cx="585493" cy="644359"/>
          </a:xfrm>
          <a:prstGeom prst="rect">
            <a:avLst/>
          </a:prstGeom>
        </p:spPr>
      </p:pic>
      <p:pic>
        <p:nvPicPr>
          <p:cNvPr id="7" name="Picture 12" descr="Icon&#10;&#10;Description automatically generated">
            <a:extLst>
              <a:ext uri="{FF2B5EF4-FFF2-40B4-BE49-F238E27FC236}">
                <a16:creationId xmlns:a16="http://schemas.microsoft.com/office/drawing/2014/main" id="{CDB588AA-D57E-E428-BC6D-FBFB84003C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3776" y="4728595"/>
            <a:ext cx="476169" cy="53741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06F1B37-9F64-9114-855A-0E50604B9D32}"/>
              </a:ext>
            </a:extLst>
          </p:cNvPr>
          <p:cNvSpPr txBox="1"/>
          <p:nvPr/>
        </p:nvSpPr>
        <p:spPr>
          <a:xfrm>
            <a:off x="6972638" y="1402081"/>
            <a:ext cx="48669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Arial"/>
                <a:cs typeface="Arial"/>
              </a:rPr>
              <a:t>Science and technology for development</a:t>
            </a:r>
            <a:endParaRPr lang="en-US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20FA3E-3AA1-9EF5-FEFA-7DD04CB3B3B3}"/>
              </a:ext>
            </a:extLst>
          </p:cNvPr>
          <p:cNvSpPr txBox="1"/>
          <p:nvPr/>
        </p:nvSpPr>
        <p:spPr>
          <a:xfrm>
            <a:off x="6942128" y="1976009"/>
            <a:ext cx="48640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Arial"/>
                <a:cs typeface="Arial"/>
              </a:rPr>
              <a:t>Improving population health, health systems and capacity</a:t>
            </a:r>
            <a:endParaRPr lang="en-US" dirty="0">
              <a:solidFill>
                <a:schemeClr val="bg1"/>
              </a:solidFill>
              <a:ea typeface="+mn-lt"/>
              <a:cs typeface="+mn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262F113-E15E-5862-2552-3BBF2FBE682C}"/>
              </a:ext>
            </a:extLst>
          </p:cNvPr>
          <p:cNvSpPr txBox="1"/>
          <p:nvPr/>
        </p:nvSpPr>
        <p:spPr>
          <a:xfrm>
            <a:off x="6944506" y="2622340"/>
            <a:ext cx="4866937" cy="4630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Promoting</a:t>
            </a:r>
            <a:r>
              <a:rPr lang="en-US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innovation and entrepreneurship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3465926-D9B6-513C-322B-DFE018066622}"/>
              </a:ext>
            </a:extLst>
          </p:cNvPr>
          <p:cNvSpPr txBox="1"/>
          <p:nvPr/>
        </p:nvSpPr>
        <p:spPr>
          <a:xfrm>
            <a:off x="6911084" y="3259342"/>
            <a:ext cx="48718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Arial"/>
                <a:cs typeface="Arial"/>
              </a:rPr>
              <a:t>Strengthening global peace, security and governance</a:t>
            </a:r>
            <a:endParaRPr lang="en-US" dirty="0">
              <a:solidFill>
                <a:schemeClr val="bg1"/>
              </a:solidFill>
              <a:ea typeface="+mn-lt"/>
              <a:cs typeface="+mn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0AF8CA5-3DF1-0CAB-0194-46EBBC70774E}"/>
              </a:ext>
            </a:extLst>
          </p:cNvPr>
          <p:cNvSpPr txBox="1"/>
          <p:nvPr/>
        </p:nvSpPr>
        <p:spPr>
          <a:xfrm>
            <a:off x="6964557" y="4094666"/>
            <a:ext cx="48183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Arial"/>
                <a:ea typeface="+mn-lt"/>
                <a:cs typeface="Arial"/>
              </a:rPr>
              <a:t>Strengthening resilience and response to crises</a:t>
            </a:r>
            <a:endParaRPr lang="en-US" dirty="0">
              <a:solidFill>
                <a:schemeClr val="bg1"/>
              </a:solidFill>
              <a:ea typeface="+mn-lt"/>
              <a:cs typeface="+mn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76D16F1-6622-ECDD-CA41-78DB91F968D4}"/>
              </a:ext>
            </a:extLst>
          </p:cNvPr>
          <p:cNvSpPr txBox="1"/>
          <p:nvPr/>
        </p:nvSpPr>
        <p:spPr>
          <a:xfrm>
            <a:off x="6964557" y="4722575"/>
            <a:ext cx="4813464" cy="4630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dirty="0">
                <a:solidFill>
                  <a:schemeClr val="bg1"/>
                </a:solidFill>
                <a:latin typeface="Arial"/>
                <a:cs typeface="Arial"/>
              </a:rPr>
              <a:t>Access, inclusion and opportunity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4" name="Picture 8" descr="Icon&#10;&#10;Description automatically generated">
            <a:extLst>
              <a:ext uri="{FF2B5EF4-FFF2-40B4-BE49-F238E27FC236}">
                <a16:creationId xmlns:a16="http://schemas.microsoft.com/office/drawing/2014/main" id="{DDCAAFE7-4D88-B021-1A21-E29F7D2E15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9349" y="1918236"/>
            <a:ext cx="470569" cy="457201"/>
          </a:xfrm>
          <a:prstGeom prst="rect">
            <a:avLst/>
          </a:prstGeom>
        </p:spPr>
      </p:pic>
      <p:pic>
        <p:nvPicPr>
          <p:cNvPr id="15" name="Picture 6" descr="Icon&#10;&#10;Description automatically generated">
            <a:extLst>
              <a:ext uri="{FF2B5EF4-FFF2-40B4-BE49-F238E27FC236}">
                <a16:creationId xmlns:a16="http://schemas.microsoft.com/office/drawing/2014/main" id="{F3C0EF61-559B-59AE-2984-2446CCC6A5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40561" y="1261661"/>
            <a:ext cx="577517" cy="590885"/>
          </a:xfrm>
          <a:prstGeom prst="rect">
            <a:avLst/>
          </a:prstGeom>
        </p:spPr>
      </p:pic>
      <p:pic>
        <p:nvPicPr>
          <p:cNvPr id="17" name="Picture 10" descr="Icon&#10;&#10;Description automatically generated">
            <a:extLst>
              <a:ext uri="{FF2B5EF4-FFF2-40B4-BE49-F238E27FC236}">
                <a16:creationId xmlns:a16="http://schemas.microsoft.com/office/drawing/2014/main" id="{D0CA23D9-EC9A-7C8D-6195-A2448DCF0E5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40561" y="3282796"/>
            <a:ext cx="577517" cy="590885"/>
          </a:xfrm>
          <a:prstGeom prst="rect">
            <a:avLst/>
          </a:prstGeom>
        </p:spPr>
      </p:pic>
      <p:pic>
        <p:nvPicPr>
          <p:cNvPr id="18" name="Picture 17" descr="Sustainable Development Goals icons">
            <a:extLst>
              <a:ext uri="{FF2B5EF4-FFF2-40B4-BE49-F238E27FC236}">
                <a16:creationId xmlns:a16="http://schemas.microsoft.com/office/drawing/2014/main" id="{0379DB0C-551B-5714-5875-10092386032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7082" y="3863416"/>
            <a:ext cx="4488510" cy="2739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3574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group of people sitting in a room&#10;&#10;AI-generated content may be incorrect.">
            <a:extLst>
              <a:ext uri="{FF2B5EF4-FFF2-40B4-BE49-F238E27FC236}">
                <a16:creationId xmlns:a16="http://schemas.microsoft.com/office/drawing/2014/main" id="{7A96805C-4956-5846-00DB-3B3EBA8C605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0" r="8760"/>
          <a:stretch>
            <a:fillRect/>
          </a:stretch>
        </p:blipFill>
        <p:spPr>
          <a:xfrm>
            <a:off x="6817594" y="939799"/>
            <a:ext cx="4829175" cy="3905250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986A2F-620A-C778-CA1B-94CAB792904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/>
              <a:t>What do Commonwealth Scholarships offer?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9398D8-2A03-1F45-60E6-B988773ADD5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GB" sz="2400" dirty="0"/>
              <a:t>Fully funded study at a UK institution</a:t>
            </a:r>
          </a:p>
          <a:p>
            <a:r>
              <a:rPr lang="en-GB" sz="2400" dirty="0"/>
              <a:t>Visa and travel costs for awardees travelling to the UK</a:t>
            </a:r>
          </a:p>
          <a:p>
            <a:r>
              <a:rPr lang="en-GB" sz="2400" dirty="0"/>
              <a:t>Additional financial support, including family allowance and disability support</a:t>
            </a:r>
          </a:p>
          <a:p>
            <a:r>
              <a:rPr lang="en-GB" sz="2400" dirty="0"/>
              <a:t>Opportunities to meet scholars and alumni and build meaningful networks</a:t>
            </a:r>
          </a:p>
          <a:p>
            <a:r>
              <a:rPr lang="en-GB" sz="2400" dirty="0"/>
              <a:t>Access to further professional development training</a:t>
            </a:r>
          </a:p>
          <a:p>
            <a:r>
              <a:rPr lang="en-GB" sz="2400" dirty="0"/>
              <a:t>Engagement in a global alumni network</a:t>
            </a:r>
          </a:p>
        </p:txBody>
      </p:sp>
    </p:spTree>
    <p:extLst>
      <p:ext uri="{BB962C8B-B14F-4D97-AF65-F5344CB8AC3E}">
        <p14:creationId xmlns:p14="http://schemas.microsoft.com/office/powerpoint/2010/main" val="19508608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D035EB-C33D-1AE7-FE16-135BD0DBF2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Applying for a Commonwealth Scholarship</a:t>
            </a:r>
          </a:p>
        </p:txBody>
      </p:sp>
    </p:spTree>
    <p:extLst>
      <p:ext uri="{BB962C8B-B14F-4D97-AF65-F5344CB8AC3E}">
        <p14:creationId xmlns:p14="http://schemas.microsoft.com/office/powerpoint/2010/main" val="42766840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CF5509-FD43-8317-9A56-C036F347CA2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52425" y="393699"/>
            <a:ext cx="5457825" cy="546100"/>
          </a:xfrm>
        </p:spPr>
        <p:txBody>
          <a:bodyPr>
            <a:normAutofit/>
          </a:bodyPr>
          <a:lstStyle/>
          <a:p>
            <a:r>
              <a:rPr lang="en-GB" dirty="0"/>
              <a:t>Country eligibility: Tuvalu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090AA4D-79AB-7392-5C7E-433309E2113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1"/>
            <a:ext cx="5457825" cy="5062220"/>
          </a:xfrm>
        </p:spPr>
        <p:txBody>
          <a:bodyPr>
            <a:normAutofit/>
          </a:bodyPr>
          <a:lstStyle/>
          <a:p>
            <a:r>
              <a:rPr lang="en-GB" sz="2400" dirty="0"/>
              <a:t>Commonwealth Master’s Scholarship</a:t>
            </a:r>
          </a:p>
          <a:p>
            <a:r>
              <a:rPr lang="en-GB" sz="2400" dirty="0"/>
              <a:t>Commonwealth Shared Scholarship (Master’s)</a:t>
            </a:r>
          </a:p>
          <a:p>
            <a:r>
              <a:rPr lang="en-GB" sz="2400" dirty="0"/>
              <a:t>Commonwealth Distance Learning Scholarship (Master’s)</a:t>
            </a:r>
          </a:p>
          <a:p>
            <a:r>
              <a:rPr lang="en-GB" sz="2400" dirty="0"/>
              <a:t>Commonwealth PhD Scholarship</a:t>
            </a:r>
          </a:p>
          <a:p>
            <a:r>
              <a:rPr lang="en-GB" sz="2400" dirty="0"/>
              <a:t>Commonwealth Split-site PhD Scholarship</a:t>
            </a:r>
          </a:p>
          <a:p>
            <a:r>
              <a:rPr lang="en-GB" sz="2400" dirty="0"/>
              <a:t>Commonwealth Startup Fellowship</a:t>
            </a:r>
          </a:p>
          <a:p>
            <a:r>
              <a:rPr lang="en-GB" sz="2400" dirty="0"/>
              <a:t>Commonwealth Professional Fellowship</a:t>
            </a:r>
          </a:p>
        </p:txBody>
      </p:sp>
      <p:pic>
        <p:nvPicPr>
          <p:cNvPr id="3" name="Picture 6" descr="Connecting with Commonwealth Alumni and partners in the Caribbean">
            <a:extLst>
              <a:ext uri="{FF2B5EF4-FFF2-40B4-BE49-F238E27FC236}">
                <a16:creationId xmlns:a16="http://schemas.microsoft.com/office/drawing/2014/main" id="{024B653A-4691-AE03-F0E9-95F8A806AF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27" r="9593" b="8"/>
          <a:stretch>
            <a:fillRect/>
          </a:stretch>
        </p:blipFill>
        <p:spPr bwMode="auto">
          <a:xfrm>
            <a:off x="6810367" y="939799"/>
            <a:ext cx="4829175" cy="3905250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21141386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SC">
      <a:dk1>
        <a:sysClr val="windowText" lastClr="000000"/>
      </a:dk1>
      <a:lt1>
        <a:sysClr val="window" lastClr="FFFFFF"/>
      </a:lt1>
      <a:dk2>
        <a:srgbClr val="002B7F"/>
      </a:dk2>
      <a:lt2>
        <a:srgbClr val="FFFFFF"/>
      </a:lt2>
      <a:accent1>
        <a:srgbClr val="AEBADF"/>
      </a:accent1>
      <a:accent2>
        <a:srgbClr val="FFBB22"/>
      </a:accent2>
      <a:accent3>
        <a:srgbClr val="00756D"/>
      </a:accent3>
      <a:accent4>
        <a:srgbClr val="000000"/>
      </a:accent4>
      <a:accent5>
        <a:srgbClr val="000000"/>
      </a:accent5>
      <a:accent6>
        <a:srgbClr val="000000"/>
      </a:accent6>
      <a:hlink>
        <a:srgbClr val="000000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b7487c0-d7ff-4e0a-9ad4-fa6c1391a7d4">
      <Terms xmlns="http://schemas.microsoft.com/office/infopath/2007/PartnerControls"/>
    </lcf76f155ced4ddcb4097134ff3c332f>
    <TaxCatchAll xmlns="6c6661e9-e19d-4d42-a8c7-e368fcc121b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0B2B79E2D62734091BC5F58288FD8BF" ma:contentTypeVersion="16" ma:contentTypeDescription="Create a new document." ma:contentTypeScope="" ma:versionID="7a2a548a7c952c5a412fa397001303f2">
  <xsd:schema xmlns:xsd="http://www.w3.org/2001/XMLSchema" xmlns:xs="http://www.w3.org/2001/XMLSchema" xmlns:p="http://schemas.microsoft.com/office/2006/metadata/properties" xmlns:ns2="9b7487c0-d7ff-4e0a-9ad4-fa6c1391a7d4" xmlns:ns3="6c6661e9-e19d-4d42-a8c7-e368fcc121b5" targetNamespace="http://schemas.microsoft.com/office/2006/metadata/properties" ma:root="true" ma:fieldsID="8d9190bed98be249c3b014d1cd1dd5c2" ns2:_="" ns3:_="">
    <xsd:import namespace="9b7487c0-d7ff-4e0a-9ad4-fa6c1391a7d4"/>
    <xsd:import namespace="6c6661e9-e19d-4d42-a8c7-e368fcc121b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b7487c0-d7ff-4e0a-9ad4-fa6c1391a7d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9ea87636-9180-417c-a4ce-134daf2edb3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8" nillable="true" ma:displayName="MediaServiceDateTaken" ma:description="" ma:hidden="true" ma:indexed="true" ma:internalName="MediaServiceDateTaken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2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c6661e9-e19d-4d42-a8c7-e368fcc121b5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f3caa1fa-4693-422d-9cc6-27e997cf8b54}" ma:internalName="TaxCatchAll" ma:showField="CatchAllData" ma:web="6c6661e9-e19d-4d42-a8c7-e368fcc121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7A6303C-7BF9-4C83-9B11-95974999BE7C}">
  <ds:schemaRefs>
    <ds:schemaRef ds:uri="http://schemas.microsoft.com/office/2006/documentManagement/types"/>
    <ds:schemaRef ds:uri="http://purl.org/dc/elements/1.1/"/>
    <ds:schemaRef ds:uri="6c6661e9-e19d-4d42-a8c7-e368fcc121b5"/>
    <ds:schemaRef ds:uri="http://schemas.openxmlformats.org/package/2006/metadata/core-properties"/>
    <ds:schemaRef ds:uri="http://purl.org/dc/terms/"/>
    <ds:schemaRef ds:uri="http://schemas.microsoft.com/office/2006/metadata/properties"/>
    <ds:schemaRef ds:uri="http://schemas.microsoft.com/office/infopath/2007/PartnerControls"/>
    <ds:schemaRef ds:uri="9b7487c0-d7ff-4e0a-9ad4-fa6c1391a7d4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26530F4C-BC56-4DA3-BDF4-13578D2470F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b7487c0-d7ff-4e0a-9ad4-fa6c1391a7d4"/>
    <ds:schemaRef ds:uri="6c6661e9-e19d-4d42-a8c7-e368fcc121b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7268191-E48E-47C6-90BF-7DBEA58F7DB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495</TotalTime>
  <Words>1649</Words>
  <Application>Microsoft Office PowerPoint</Application>
  <PresentationFormat>Widescreen</PresentationFormat>
  <Paragraphs>173</Paragraphs>
  <Slides>24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Aptos</vt:lpstr>
      <vt:lpstr>Arial</vt:lpstr>
      <vt:lpstr>Calibri</vt:lpstr>
      <vt:lpstr>Wingdings</vt:lpstr>
      <vt:lpstr>Office Theme</vt:lpstr>
      <vt:lpstr>PowerPoint Presentation</vt:lpstr>
      <vt:lpstr>About me</vt:lpstr>
      <vt:lpstr>Introduction to Commonwealth Scholarships</vt:lpstr>
      <vt:lpstr>Background</vt:lpstr>
      <vt:lpstr>About Commonwealth Scholarships</vt:lpstr>
      <vt:lpstr>PowerPoint Presentation</vt:lpstr>
      <vt:lpstr>PowerPoint Presentation</vt:lpstr>
      <vt:lpstr>Applying for a Commonwealth Scholarship</vt:lpstr>
      <vt:lpstr>PowerPoint Presentation</vt:lpstr>
      <vt:lpstr>PowerPoint Presentation</vt:lpstr>
      <vt:lpstr>PowerPoint Presentation</vt:lpstr>
      <vt:lpstr>PowerPoint Presentation</vt:lpstr>
      <vt:lpstr>CSC Nominators</vt:lpstr>
      <vt:lpstr>Nominators for Tuvalu</vt:lpstr>
      <vt:lpstr>PowerPoint Presentation</vt:lpstr>
      <vt:lpstr>PowerPoint Presentation</vt:lpstr>
      <vt:lpstr>PowerPoint Presentation</vt:lpstr>
      <vt:lpstr>Selection criteria</vt:lpstr>
      <vt:lpstr>PowerPoint Presentation</vt:lpstr>
      <vt:lpstr>PowerPoint Presentation</vt:lpstr>
      <vt:lpstr>My Commonwealth Scholarship/Fellowship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Susie Burpee</dc:creator>
  <cp:lastModifiedBy>Kirsty Scott</cp:lastModifiedBy>
  <cp:revision>23</cp:revision>
  <dcterms:created xsi:type="dcterms:W3CDTF">2023-12-11T12:08:01Z</dcterms:created>
  <dcterms:modified xsi:type="dcterms:W3CDTF">2025-09-02T16:44:39Z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0x01010000B2B79E2D62734091BC5F58288FD8BF</vt:lpwstr>
  </property>
  <property fmtid="{D5CDD505-2E9C-101B-9397-08002B2CF9AE}" pid="3" name="Order">
    <vt:r8>3458800</vt:r8>
  </property>
  <property fmtid="{D5CDD505-2E9C-101B-9397-08002B2CF9AE}" pid="4" name="xd_Signature">
    <vt:bool>false</vt:bool>
  </property>
  <property fmtid="{D5CDD505-2E9C-101B-9397-08002B2CF9AE}" pid="5" name="xd_ProgID">
    <vt:lpwstr/>
  </property>
  <property fmtid="{D5CDD505-2E9C-101B-9397-08002B2CF9AE}" pid="6" name="_ExtendedDescription">
    <vt:lpwstr/>
  </property>
  <property fmtid="{D5CDD505-2E9C-101B-9397-08002B2CF9AE}" pid="7" name="TriggerFlowInfo">
    <vt:lpwstr/>
  </property>
  <property fmtid="{D5CDD505-2E9C-101B-9397-08002B2CF9AE}" pid="8" name="ComplianceAssetId">
    <vt:lpwstr/>
  </property>
  <property fmtid="{D5CDD505-2E9C-101B-9397-08002B2CF9AE}" pid="9" name="TemplateUrl">
    <vt:lpwstr/>
  </property>
  <property fmtid="{D5CDD505-2E9C-101B-9397-08002B2CF9AE}" pid="10" name="MediaServiceImageTags">
    <vt:lpwstr/>
  </property>
</Properties>
</file>