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56" r:id="rId5"/>
    <p:sldId id="277" r:id="rId6"/>
    <p:sldId id="271" r:id="rId7"/>
    <p:sldId id="272" r:id="rId8"/>
    <p:sldId id="259" r:id="rId9"/>
    <p:sldId id="262" r:id="rId10"/>
    <p:sldId id="261" r:id="rId11"/>
    <p:sldId id="270" r:id="rId12"/>
    <p:sldId id="263" r:id="rId13"/>
    <p:sldId id="265" r:id="rId14"/>
    <p:sldId id="266" r:id="rId15"/>
    <p:sldId id="286" r:id="rId16"/>
    <p:sldId id="279" r:id="rId17"/>
    <p:sldId id="291" r:id="rId18"/>
    <p:sldId id="288" r:id="rId19"/>
    <p:sldId id="289" r:id="rId20"/>
    <p:sldId id="290" r:id="rId21"/>
    <p:sldId id="284" r:id="rId22"/>
    <p:sldId id="269" r:id="rId23"/>
    <p:sldId id="283" r:id="rId24"/>
    <p:sldId id="274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4552D6-C784-B690-6F6E-E40B36D10058}" name="Kirsty Scott" initials="KS" userId="S::kirsty.scott@acu.ac.uk::cc2beaab-40fa-4bfc-905f-8f893a0715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B7F"/>
    <a:srgbClr val="394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F9AEBF-EA38-4A17-A391-3A1DB1316DBF}" v="9" dt="2025-09-02T16:34:26.5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1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y Scott" userId="cc2beaab-40fa-4bfc-905f-8f893a07151a" providerId="ADAL" clId="{BE5629F4-87EA-4913-BAE4-7CCC6935B348}"/>
    <pc:docChg chg="undo custSel modSld">
      <pc:chgData name="Kirsty Scott" userId="cc2beaab-40fa-4bfc-905f-8f893a07151a" providerId="ADAL" clId="{BE5629F4-87EA-4913-BAE4-7CCC6935B348}" dt="2025-09-02T16:34:26.509" v="32"/>
      <pc:docMkLst>
        <pc:docMk/>
      </pc:docMkLst>
      <pc:sldChg chg="modSp mod">
        <pc:chgData name="Kirsty Scott" userId="cc2beaab-40fa-4bfc-905f-8f893a07151a" providerId="ADAL" clId="{BE5629F4-87EA-4913-BAE4-7CCC6935B348}" dt="2025-09-02T10:49:53.985" v="5" actId="20577"/>
        <pc:sldMkLst>
          <pc:docMk/>
          <pc:sldMk cId="2114138668" sldId="263"/>
        </pc:sldMkLst>
        <pc:spChg chg="mod">
          <ac:chgData name="Kirsty Scott" userId="cc2beaab-40fa-4bfc-905f-8f893a07151a" providerId="ADAL" clId="{BE5629F4-87EA-4913-BAE4-7CCC6935B348}" dt="2025-09-02T10:49:53.985" v="5" actId="20577"/>
          <ac:spMkLst>
            <pc:docMk/>
            <pc:sldMk cId="2114138668" sldId="263"/>
            <ac:spMk id="4" creationId="{98CF5509-FD43-8317-9A56-C036F347CA28}"/>
          </ac:spMkLst>
        </pc:spChg>
      </pc:sldChg>
      <pc:sldChg chg="modSp mod">
        <pc:chgData name="Kirsty Scott" userId="cc2beaab-40fa-4bfc-905f-8f893a07151a" providerId="ADAL" clId="{BE5629F4-87EA-4913-BAE4-7CCC6935B348}" dt="2025-09-02T10:50:24.349" v="7" actId="27636"/>
        <pc:sldMkLst>
          <pc:docMk/>
          <pc:sldMk cId="2813235980" sldId="266"/>
        </pc:sldMkLst>
        <pc:spChg chg="mod">
          <ac:chgData name="Kirsty Scott" userId="cc2beaab-40fa-4bfc-905f-8f893a07151a" providerId="ADAL" clId="{BE5629F4-87EA-4913-BAE4-7CCC6935B348}" dt="2025-09-02T10:50:24.349" v="7" actId="27636"/>
          <ac:spMkLst>
            <pc:docMk/>
            <pc:sldMk cId="2813235980" sldId="266"/>
            <ac:spMk id="2" creationId="{2FFB43D7-DBAD-5930-5470-121AC2FD749E}"/>
          </ac:spMkLst>
        </pc:spChg>
      </pc:sldChg>
      <pc:sldChg chg="modSp mod">
        <pc:chgData name="Kirsty Scott" userId="cc2beaab-40fa-4bfc-905f-8f893a07151a" providerId="ADAL" clId="{BE5629F4-87EA-4913-BAE4-7CCC6935B348}" dt="2025-09-02T10:51:21.731" v="25" actId="20577"/>
        <pc:sldMkLst>
          <pc:docMk/>
          <pc:sldMk cId="3583086678" sldId="279"/>
        </pc:sldMkLst>
        <pc:spChg chg="mod">
          <ac:chgData name="Kirsty Scott" userId="cc2beaab-40fa-4bfc-905f-8f893a07151a" providerId="ADAL" clId="{BE5629F4-87EA-4913-BAE4-7CCC6935B348}" dt="2025-09-02T10:50:31.697" v="13" actId="20577"/>
          <ac:spMkLst>
            <pc:docMk/>
            <pc:sldMk cId="3583086678" sldId="279"/>
            <ac:spMk id="2" creationId="{AFCF80DE-436A-B405-7AFF-DA76C62D3336}"/>
          </ac:spMkLst>
        </pc:spChg>
        <pc:spChg chg="mod">
          <ac:chgData name="Kirsty Scott" userId="cc2beaab-40fa-4bfc-905f-8f893a07151a" providerId="ADAL" clId="{BE5629F4-87EA-4913-BAE4-7CCC6935B348}" dt="2025-09-02T10:51:21.731" v="25" actId="20577"/>
          <ac:spMkLst>
            <pc:docMk/>
            <pc:sldMk cId="3583086678" sldId="279"/>
            <ac:spMk id="3" creationId="{294D327D-4826-A378-53B9-81C532B53477}"/>
          </ac:spMkLst>
        </pc:spChg>
      </pc:sldChg>
      <pc:sldChg chg="modSp">
        <pc:chgData name="Kirsty Scott" userId="cc2beaab-40fa-4bfc-905f-8f893a07151a" providerId="ADAL" clId="{BE5629F4-87EA-4913-BAE4-7CCC6935B348}" dt="2025-09-02T16:34:26.509" v="32"/>
        <pc:sldMkLst>
          <pc:docMk/>
          <pc:sldMk cId="1910708562" sldId="290"/>
        </pc:sldMkLst>
        <pc:spChg chg="mod">
          <ac:chgData name="Kirsty Scott" userId="cc2beaab-40fa-4bfc-905f-8f893a07151a" providerId="ADAL" clId="{BE5629F4-87EA-4913-BAE4-7CCC6935B348}" dt="2025-09-02T16:34:26.509" v="32"/>
          <ac:spMkLst>
            <pc:docMk/>
            <pc:sldMk cId="1910708562" sldId="290"/>
            <ac:spMk id="2" creationId="{0E77DE86-E2BE-9480-58F6-7318016CA13F}"/>
          </ac:spMkLst>
        </pc:spChg>
      </pc:sldChg>
      <pc:sldChg chg="modSp mod">
        <pc:chgData name="Kirsty Scott" userId="cc2beaab-40fa-4bfc-905f-8f893a07151a" providerId="ADAL" clId="{BE5629F4-87EA-4913-BAE4-7CCC6935B348}" dt="2025-09-02T10:51:43.515" v="31" actId="20577"/>
        <pc:sldMkLst>
          <pc:docMk/>
          <pc:sldMk cId="4150640815" sldId="291"/>
        </pc:sldMkLst>
        <pc:spChg chg="mod">
          <ac:chgData name="Kirsty Scott" userId="cc2beaab-40fa-4bfc-905f-8f893a07151a" providerId="ADAL" clId="{BE5629F4-87EA-4913-BAE4-7CCC6935B348}" dt="2025-09-02T10:51:43.515" v="31" actId="20577"/>
          <ac:spMkLst>
            <pc:docMk/>
            <pc:sldMk cId="4150640815" sldId="291"/>
            <ac:spMk id="2" creationId="{8FEAE364-A796-1605-6C81-94555E0F239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6EBD22-90EC-F71F-1157-7CE80B54D3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6E10BD-401E-F018-0509-4980115B3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307E6-8CDE-4015-9D1F-F9B06AAB8944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0DB45-34F8-5912-4D15-FA86249960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374899-4637-2EBF-C07D-B9B4D0508D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71B58-24E2-4491-98CB-663844F32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600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3D126-00C8-4846-962D-15093DAB908D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A774F-D5D0-46E0-8DEF-7FA17375B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54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Commonwealth Alumni / CSC Alumni Association use only- please update this slide with information about your Commonwealth Scholarship/Fellowship. If you are presenting on behalf of your Alumni Association, you may wish to add your relationship to the association, for example ‘Chairperson, Malawi Commonwealth Alumni Association Network (MCAAN).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780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Commonwealth Scholarship Commission was founded in 1959 to deliver the UK’s scholarship contribution to the Commonwealth Scholarship and Fellowship Plan (CSFP)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CSFP is an international programme that provides scholarships and fellowships for citizens of Commonwealth countries to study in other Commonwealth member nations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Commonwealth Scholarships to study in the UK or with a UK institution are funded by the Foreign, Commonwealth and Development Office of the UK government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538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819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Commonwealth Alumni and CSC Alumni Associations only- please use these slides to share information about your Commonwealth Scholarship or Fellowship journey.</a:t>
            </a:r>
          </a:p>
          <a:p>
            <a:r>
              <a:rPr lang="en-GB" dirty="0"/>
              <a:t>Things to consider: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were your development goals and how did these relate to your studies?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did you discover about living and studying in the UK that has had a long-term positive impact on your personal and/or professional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How has your Commonwealth Scholarship or Fellowship influenced your career and what you are doing?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is a personal or professional highlight as a result of your Commonwealth Scholarship or Fellowship?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advice would you give to an applicant thinking about applying for a Commonwealth Scholarship or Fellowship?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2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0F406F-2C90-5862-A8E9-BFDAC7B1F0E5}"/>
              </a:ext>
            </a:extLst>
          </p:cNvPr>
          <p:cNvSpPr/>
          <p:nvPr userDrawn="1"/>
        </p:nvSpPr>
        <p:spPr>
          <a:xfrm>
            <a:off x="2876" y="-719"/>
            <a:ext cx="12188670" cy="5365815"/>
          </a:xfrm>
          <a:prstGeom prst="rect">
            <a:avLst/>
          </a:prstGeom>
          <a:solidFill>
            <a:srgbClr val="002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0481F87-FF14-359A-7522-83CA945B7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444" y="5634166"/>
            <a:ext cx="2675503" cy="760349"/>
          </a:xfrm>
          <a:prstGeom prst="rect">
            <a:avLst/>
          </a:prstGeom>
        </p:spPr>
      </p:pic>
      <p:pic>
        <p:nvPicPr>
          <p:cNvPr id="9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B0EFE47-FFB8-185E-C770-EB17156F57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1B9063-F816-EDCE-6647-0E16E2C32286}"/>
              </a:ext>
            </a:extLst>
          </p:cNvPr>
          <p:cNvSpPr txBox="1"/>
          <p:nvPr userDrawn="1"/>
        </p:nvSpPr>
        <p:spPr>
          <a:xfrm>
            <a:off x="526444" y="1010584"/>
            <a:ext cx="111294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Commonwealth Scholarship Commission (CSC)</a:t>
            </a:r>
          </a:p>
        </p:txBody>
      </p:sp>
      <p:pic>
        <p:nvPicPr>
          <p:cNvPr id="12" name="Picture 11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61337606-9CA5-204E-1DA0-0B68631C71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496"/>
            <a:ext cx="12192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99D775C-23FD-94EB-EE65-66A3CFFA37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0154FB3-327D-1257-396C-BD8E315341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99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8A07BE05-40A1-8179-277E-87F352D983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5B508EB-00CB-7465-CE5B-EE2B12D741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750B2A2-EC40-F60C-0BB6-9E58930275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5507277-2990-FB53-84F3-BA846FB632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318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-161740" y="0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885AB5C-466E-A98D-3C22-5FD01511A857}"/>
              </a:ext>
            </a:extLst>
          </p:cNvPr>
          <p:cNvSpPr txBox="1"/>
          <p:nvPr userDrawn="1"/>
        </p:nvSpPr>
        <p:spPr>
          <a:xfrm>
            <a:off x="352425" y="3936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DAE44-A066-595A-455B-73A498F2A885}"/>
              </a:ext>
            </a:extLst>
          </p:cNvPr>
          <p:cNvSpPr txBox="1"/>
          <p:nvPr userDrawn="1"/>
        </p:nvSpPr>
        <p:spPr>
          <a:xfrm>
            <a:off x="504825" y="5460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7F7949D5-A5C6-FA5F-910D-0021E3F10C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D8F8A3C-E8D9-2FC6-88B3-49AF275A57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54A04EE-A86E-4D53-0CFD-1C5FA9553F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3E56C24-09D4-7126-C995-C9C86EEB51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28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81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EE9E86-F8FC-9FFE-6F9C-B05709BC6200}"/>
              </a:ext>
            </a:extLst>
          </p:cNvPr>
          <p:cNvSpPr/>
          <p:nvPr userDrawn="1"/>
        </p:nvSpPr>
        <p:spPr>
          <a:xfrm>
            <a:off x="0" y="0"/>
            <a:ext cx="12192000" cy="54483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123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/>
              <a:t>Agenda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A03D754-D146-A8BD-99D1-31E7A6B4F735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2772B632-097D-880C-64F4-C5724131ED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AB4D26A-EBE0-1819-ECC4-CDC0A7A28F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5819E9-CD95-8D52-E91A-6CEC62525448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3A4C9F4E-6FBD-9096-0D03-B18F5DCE28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1E5555C8-1FB4-049E-79E0-C30FBA3325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CD8131-F3F4-F91A-75C6-A64A102B0C5B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9DACF207-0CCF-425C-4AF1-D1145536A6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023ACCF0-B341-29EE-4B13-FF042CEC96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4E1ACF-41B9-295A-8AC6-B5591868A63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4AD30A9C-27F3-33D6-D977-7E5ADA70CF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F9214AA6-104C-5690-7500-4ABD32AD14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45CC4B-D356-9E26-66B1-82CF0F118A75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1D6380BE-D595-72F6-641B-F3500201E8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C52066C-E0FC-337F-0018-F3FA4122E9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41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1F76A9C-B748-D9BB-BCAE-C0E7FFE3E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0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4784E0E-146B-55DA-118D-9BA14EBB1A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98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4A3479-E0E6-7373-F5B6-DFA82AD20E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5758AE-E24B-6945-5761-DB28DD3DE9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26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DF73-8746-E88B-9BB4-8AE7F683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7D157B-F994-0892-EBCC-214E395C2027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E9AA87-CC1C-B050-8F09-BD3E86432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CBD0AEB-D87E-E09B-9081-066ED0D2B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821A83-6BF6-2C75-7113-4E297065DD9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1F20292-A9E9-162A-2EBF-E530E7A01CB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17BB86-0B62-7AE9-395B-F88FC9F5ABE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F98E5AB-C05E-403A-9DBE-E81897A20E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BA1A1D-8EEA-3105-5DCB-BDD87E95849E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ED5387-544F-2344-E010-76DE8495FFC0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38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68B6D-010A-7657-E123-794CEF4567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F70DFD29-13C8-856D-1838-5607F940EF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12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FB826-6164-6716-2B2B-312976A4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0A630-7A4B-8881-88E1-84EE6A4D6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A12127B-6AA7-E818-6CB9-108266D3557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2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70" r:id="rId4"/>
    <p:sldLayoutId id="2147483669" r:id="rId5"/>
    <p:sldLayoutId id="2147483671" r:id="rId6"/>
    <p:sldLayoutId id="2147483672" r:id="rId7"/>
    <p:sldLayoutId id="2147483673" r:id="rId8"/>
    <p:sldLayoutId id="2147483652" r:id="rId9"/>
    <p:sldLayoutId id="2147483663" r:id="rId10"/>
    <p:sldLayoutId id="2147483664" r:id="rId11"/>
    <p:sldLayoutId id="21474836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F162F-8AE0-3A50-1BBE-8642B7F7250A}"/>
              </a:ext>
            </a:extLst>
          </p:cNvPr>
          <p:cNvSpPr txBox="1"/>
          <p:nvPr/>
        </p:nvSpPr>
        <p:spPr>
          <a:xfrm>
            <a:off x="2917246" y="1781694"/>
            <a:ext cx="859427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2026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2583445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B356E2-FE69-F512-ABD2-E9A1C26CD0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/>
              <a:t>Support students to undertake a full-time taught Master’s degree at a university in the UK.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</a:t>
            </a:r>
          </a:p>
          <a:p>
            <a:r>
              <a:rPr lang="en-GB" sz="2400" dirty="0"/>
              <a:t>Applications open: 02 September </a:t>
            </a:r>
          </a:p>
          <a:p>
            <a:r>
              <a:rPr lang="en-GB" sz="2400" dirty="0"/>
              <a:t>Applications close: 14 October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cscuk.fcdo.gov.uk/scholarships/commonwealth-masters-scholarships/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FF5E5-E1ED-C642-9E9D-72DEEB1ED3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Candidates </a:t>
            </a:r>
            <a:r>
              <a:rPr lang="en-GB" sz="2400" b="1" dirty="0"/>
              <a:t>must</a:t>
            </a:r>
            <a:r>
              <a:rPr lang="en-GB" sz="2400" dirty="0"/>
              <a:t>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</a:t>
            </a:r>
          </a:p>
          <a:p>
            <a:r>
              <a:rPr lang="en-GB" sz="2400" dirty="0"/>
              <a:t>Each nominating agency has its own selection process and may have additional eligibility criteria.</a:t>
            </a:r>
          </a:p>
          <a:p>
            <a:r>
              <a:rPr lang="en-GB" sz="2400" dirty="0"/>
              <a:t>Applicants must check with their chosen nominating agency for specific guidance.</a:t>
            </a:r>
          </a:p>
          <a:p>
            <a:r>
              <a:rPr lang="en-GB" sz="2400" dirty="0"/>
              <a:t>Nominating agencies may set their own closing date for applications.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3088D-8E1D-3F73-04E3-E2A4EE6327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Master’s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F2725E-62BD-FDD1-23DA-15D904E65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Nominators</a:t>
            </a:r>
          </a:p>
        </p:txBody>
      </p:sp>
    </p:spTree>
    <p:extLst>
      <p:ext uri="{BB962C8B-B14F-4D97-AF65-F5344CB8AC3E}">
        <p14:creationId xmlns:p14="http://schemas.microsoft.com/office/powerpoint/2010/main" val="3774663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FB43D7-DBAD-5930-5470-121AC2FD74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Support students to complete full-time doctoral studies at a UK university. </a:t>
            </a:r>
          </a:p>
          <a:p>
            <a:pPr marL="0" indent="0">
              <a:buNone/>
            </a:pPr>
            <a:r>
              <a:rPr lang="en-GB" sz="2000" dirty="0"/>
              <a:t>Commonwealth PhD Scholarships are for graduates undertaking world-class research with a clear sustainable development application.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Application timeline:</a:t>
            </a:r>
          </a:p>
          <a:p>
            <a:r>
              <a:rPr lang="en-GB" sz="2000" dirty="0"/>
              <a:t>Applications open: 02 September </a:t>
            </a:r>
          </a:p>
          <a:p>
            <a:r>
              <a:rPr lang="en-GB" sz="2000" dirty="0"/>
              <a:t>Applications close: 14 October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For more information visit cscuk.fcdo.gov.uk/scholarships/commonwealth-phd-scholarships-for-least-developed-countries-and-vulnerable-states/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9B2E4-80F7-D2DC-8F72-318B15BFFD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Candidates </a:t>
            </a:r>
            <a:r>
              <a:rPr lang="en-GB" sz="2400" b="1" dirty="0"/>
              <a:t>must</a:t>
            </a:r>
            <a:r>
              <a:rPr lang="en-GB" sz="2400" dirty="0"/>
              <a:t>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</a:t>
            </a:r>
          </a:p>
          <a:p>
            <a:r>
              <a:rPr lang="en-GB" sz="2400" dirty="0"/>
              <a:t>Each nominating agency has its own selection process and may have additional eligibility criteria.</a:t>
            </a:r>
          </a:p>
          <a:p>
            <a:r>
              <a:rPr lang="en-GB" sz="2400" dirty="0"/>
              <a:t>Applicants must check with their chosen nominating agency for specific guidance.</a:t>
            </a:r>
          </a:p>
          <a:p>
            <a:r>
              <a:rPr lang="en-GB" sz="2400" dirty="0"/>
              <a:t>Nominating agencies may set their own closing date for applications.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EA7FB8-6FD3-E0E1-B7C1-3B51649145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PhD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B3F3A0-15EC-45B6-E944-C7E43D836B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Nominators</a:t>
            </a:r>
          </a:p>
        </p:txBody>
      </p:sp>
    </p:spTree>
    <p:extLst>
      <p:ext uri="{BB962C8B-B14F-4D97-AF65-F5344CB8AC3E}">
        <p14:creationId xmlns:p14="http://schemas.microsoft.com/office/powerpoint/2010/main" val="2813235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DDE92-0EE9-FB43-BD3E-B43B8ABC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CSC Nominators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AC706-50FD-0199-117C-18B38832B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48932"/>
          </a:xfrm>
        </p:spPr>
        <p:txBody>
          <a:bodyPr>
            <a:normAutofit/>
          </a:bodyPr>
          <a:lstStyle/>
          <a:p>
            <a:r>
              <a:rPr lang="en-GB" sz="2400" b="1" dirty="0"/>
              <a:t>National nominating agencies </a:t>
            </a:r>
            <a:r>
              <a:rPr lang="en-GB" sz="2400" dirty="0"/>
              <a:t>are government ministries of education, skills or human resource development who act on behalf of their national government.</a:t>
            </a:r>
          </a:p>
          <a:p>
            <a:pPr lvl="1"/>
            <a:r>
              <a:rPr lang="en-GB" sz="2000" dirty="0"/>
              <a:t>They shortlist candidates with proposed study plan that sit with their government’s sustainable development priorities.</a:t>
            </a:r>
          </a:p>
          <a:p>
            <a:r>
              <a:rPr lang="en-GB" sz="2400" b="1" dirty="0"/>
              <a:t>Non-Governmental Organisation (NGO) and charity nominators</a:t>
            </a:r>
            <a:r>
              <a:rPr lang="en-GB" sz="2400" dirty="0"/>
              <a:t> work on high priority issues in sustainable development, including gender equity, disability rights, LGBT+ rights, and refugees.</a:t>
            </a:r>
          </a:p>
          <a:p>
            <a:pPr lvl="1"/>
            <a:r>
              <a:rPr lang="en-GB" sz="2000" dirty="0"/>
              <a:t>They further the CSC’s mission to provide scholarship opportunities for all, regardless of background or disadvantage. </a:t>
            </a:r>
          </a:p>
          <a:p>
            <a:pPr marL="0" indent="0">
              <a:buNone/>
            </a:pPr>
            <a:r>
              <a:rPr lang="en-GB" sz="2400" dirty="0"/>
              <a:t>Applicants can apply through a national nominating agency or NGO or charity nominating agency.  </a:t>
            </a:r>
          </a:p>
        </p:txBody>
      </p:sp>
    </p:spTree>
    <p:extLst>
      <p:ext uri="{BB962C8B-B14F-4D97-AF65-F5344CB8AC3E}">
        <p14:creationId xmlns:p14="http://schemas.microsoft.com/office/powerpoint/2010/main" val="1904167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3DA0F-C67F-F15E-FFB4-DD462F56E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80DE-436A-B405-7AFF-DA76C62D3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Nominators for Zambia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D327D-4826-A378-53B9-81C532B53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347847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B7F"/>
                </a:solidFill>
                <a:cs typeface="Arial"/>
              </a:rPr>
              <a:t>National nominating agency</a:t>
            </a:r>
          </a:p>
          <a:p>
            <a:endParaRPr lang="en-GB" dirty="0"/>
          </a:p>
          <a:p>
            <a:r>
              <a:rPr lang="en-GB" dirty="0"/>
              <a:t>Higher Education Loans and Scholarships Board</a:t>
            </a:r>
            <a:endParaRPr lang="en-GB" sz="1100" dirty="0"/>
          </a:p>
          <a:p>
            <a:r>
              <a:rPr lang="en-GB" dirty="0"/>
              <a:t>www.helsb.gov.zm</a:t>
            </a:r>
          </a:p>
          <a:p>
            <a:r>
              <a:rPr lang="en-GB" dirty="0"/>
              <a:t>timothy.chipwatanga@helsb.gov.zm </a:t>
            </a:r>
          </a:p>
          <a:p>
            <a:r>
              <a:rPr lang="en-GB" dirty="0"/>
              <a:t>info@helsb.gov.zm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E850E3-38FB-EC9F-0129-2537C86179F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/>
          </a:bodyPr>
          <a:lstStyle/>
          <a:p>
            <a:r>
              <a:rPr lang="en-GB" b="1" dirty="0"/>
              <a:t>Commonwealth Disabled People’s Forum (CDPF)</a:t>
            </a:r>
          </a:p>
          <a:p>
            <a:endParaRPr lang="en-GB" dirty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rgbClr val="002B7F"/>
                </a:solidFill>
                <a:ea typeface="+mn-lt"/>
                <a:cs typeface="Arial"/>
              </a:rPr>
              <a:t>commonwealthdpf.org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F59829-D781-4EC5-A758-424C474734A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 b="1" dirty="0"/>
              <a:t>The Commonwealth Equality Network (TCEN)</a:t>
            </a:r>
          </a:p>
          <a:p>
            <a:endParaRPr lang="en-GB" dirty="0"/>
          </a:p>
          <a:p>
            <a:r>
              <a:rPr lang="en-GB" dirty="0"/>
              <a:t>commonwealthequality.org/</a:t>
            </a:r>
          </a:p>
        </p:txBody>
      </p:sp>
      <p:pic>
        <p:nvPicPr>
          <p:cNvPr id="10" name="Picture 10" descr="Commonwealth Disabled People's Forum (CDPF) Logo">
            <a:extLst>
              <a:ext uri="{FF2B5EF4-FFF2-40B4-BE49-F238E27FC236}">
                <a16:creationId xmlns:a16="http://schemas.microsoft.com/office/drawing/2014/main" id="{EDEC60A3-2DE6-7B43-76D5-CB92F2925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1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he Commonwealth Equality Network">
            <a:extLst>
              <a:ext uri="{FF2B5EF4-FFF2-40B4-BE49-F238E27FC236}">
                <a16:creationId xmlns:a16="http://schemas.microsoft.com/office/drawing/2014/main" id="{28B98BF9-3AF3-69D3-02B5-159020BDA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654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086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C9F33-0824-DD1C-2AE1-61B32A0C8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AE364-A796-1605-6C81-94555E0F2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Nominators </a:t>
            </a:r>
            <a:r>
              <a:rPr lang="en-GB"/>
              <a:t>for Zambia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BE8FD-D67F-8FB4-6BBE-9B2A888DA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B7F"/>
                </a:solidFill>
                <a:cs typeface="Arial"/>
              </a:rPr>
              <a:t>Forum for African Women Educationalists (FAWE)</a:t>
            </a:r>
          </a:p>
          <a:p>
            <a:endParaRPr lang="en-US" dirty="0">
              <a:solidFill>
                <a:srgbClr val="002B7F"/>
              </a:solidFill>
              <a:cs typeface="Arial"/>
            </a:endParaRPr>
          </a:p>
          <a:p>
            <a:r>
              <a:rPr lang="en-US" dirty="0">
                <a:solidFill>
                  <a:srgbClr val="002B7F"/>
                </a:solidFill>
                <a:cs typeface="Arial"/>
              </a:rPr>
              <a:t>fawe.org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9FC80-F497-ECBC-1F72-4F490C6EB77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/>
          </a:bodyPr>
          <a:lstStyle/>
          <a:p>
            <a:r>
              <a:rPr lang="en-GB" b="1" dirty="0"/>
              <a:t>HALI Access Network</a:t>
            </a:r>
          </a:p>
          <a:p>
            <a:endParaRPr lang="en-GB" dirty="0"/>
          </a:p>
          <a:p>
            <a:endParaRPr lang="en-GB" dirty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rgbClr val="002B7F"/>
                </a:solidFill>
                <a:ea typeface="+mn-lt"/>
                <a:cs typeface="Arial"/>
              </a:rPr>
              <a:t>haliaccess.org/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B94B77-973B-60AF-0060-53F1B1CE30D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 b="1" dirty="0"/>
              <a:t>Canon Collins Educational and Legal Assistance Trust</a:t>
            </a:r>
          </a:p>
          <a:p>
            <a:endParaRPr lang="en-GB" dirty="0"/>
          </a:p>
          <a:p>
            <a:r>
              <a:rPr lang="en-GB" dirty="0"/>
              <a:t>canoncollins.org/</a:t>
            </a:r>
          </a:p>
        </p:txBody>
      </p:sp>
      <p:pic>
        <p:nvPicPr>
          <p:cNvPr id="6" name="Picture 12" descr="Forum for African Women Educationalists (FAWE) Logo">
            <a:extLst>
              <a:ext uri="{FF2B5EF4-FFF2-40B4-BE49-F238E27FC236}">
                <a16:creationId xmlns:a16="http://schemas.microsoft.com/office/drawing/2014/main" id="{56487949-60FA-0336-7841-12EE842EBE4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562" y="3920501"/>
            <a:ext cx="2923704" cy="194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ALI Access Network">
            <a:extLst>
              <a:ext uri="{FF2B5EF4-FFF2-40B4-BE49-F238E27FC236}">
                <a16:creationId xmlns:a16="http://schemas.microsoft.com/office/drawing/2014/main" id="{50FFF38A-7AA8-2A74-9C89-AF841F53C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1" y="4006270"/>
            <a:ext cx="2794585" cy="185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30F943-1A05-267B-4C38-BBD5C5704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7016" y="4006270"/>
            <a:ext cx="2794585" cy="185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40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F8CE1E-00AB-A4B4-4EF2-35334F79CF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200" dirty="0"/>
              <a:t>Support students to undertake an approved full-time taught Master’s degree at a participating university in the UK.</a:t>
            </a:r>
          </a:p>
          <a:p>
            <a:pPr marL="0" indent="0">
              <a:buNone/>
            </a:pPr>
            <a:r>
              <a:rPr lang="en-GB" sz="2200" dirty="0"/>
              <a:t>They are delivered in partnership with UK universities who provide co-funding and administrative support.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b="1" dirty="0"/>
              <a:t>Application timeline: TBC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cscuk.fcdo.gov.uk/scholarships/commonwealth-shared-scholarships-applications/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Access the list of eligible courses for 2026 Commonwealth Shared Scholarships will be made available when applications open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9F347-CE26-8056-B504-3A56C2195E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Candidates must apply </a:t>
            </a:r>
            <a:r>
              <a:rPr lang="en-GB" sz="2000" b="1" dirty="0"/>
              <a:t>and </a:t>
            </a:r>
            <a:r>
              <a:rPr lang="en-GB" sz="2000" dirty="0"/>
              <a:t>secure admission to study an approved Master’s course at a participating UK university.</a:t>
            </a:r>
          </a:p>
          <a:p>
            <a:r>
              <a:rPr lang="en-GB" sz="2000" dirty="0"/>
              <a:t>Candidates must apply to the CSC </a:t>
            </a:r>
            <a:r>
              <a:rPr lang="en-GB" sz="2000" b="1" dirty="0"/>
              <a:t>and </a:t>
            </a:r>
            <a:r>
              <a:rPr lang="en-GB" sz="2000" dirty="0"/>
              <a:t>to their chosen university/</a:t>
            </a:r>
            <a:r>
              <a:rPr lang="en-GB" sz="2000" dirty="0" err="1"/>
              <a:t>ies</a:t>
            </a:r>
            <a:r>
              <a:rPr lang="en-GB" sz="2000" dirty="0"/>
              <a:t>.</a:t>
            </a:r>
          </a:p>
          <a:p>
            <a:r>
              <a:rPr lang="en-GB" sz="2000" dirty="0"/>
              <a:t>Depending on the application deadlines of their chosen UK university/</a:t>
            </a:r>
            <a:r>
              <a:rPr lang="en-GB" sz="2000" dirty="0" err="1"/>
              <a:t>ies</a:t>
            </a:r>
            <a:r>
              <a:rPr lang="en-GB" sz="2000" dirty="0"/>
              <a:t> and course(s), candidates may need to complete their university application(s) </a:t>
            </a:r>
            <a:r>
              <a:rPr lang="en-GB" sz="2000" b="1" dirty="0"/>
              <a:t>before or after they </a:t>
            </a:r>
            <a:r>
              <a:rPr lang="en-GB" sz="2000" dirty="0"/>
              <a:t>submit their Commonwealth Shared Scholarship application.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21351-2940-93CF-378B-DECB7E9A54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Shared Scholarships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FE213-C0A4-E539-D6D0-A134F29F0F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715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602AF8-BAED-02ED-AD3F-59199629DE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400" dirty="0"/>
              <a:t>Support students who want to access Master’s studies not otherwise available in their home country and who want to remain in their home country while they study.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 TBC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cscuk.fcdo.gov.uk/scholarships/commonwealth-distance-learning-scholarships-candidates/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Access the list of eligible courses for 2026 Commonwealth Distance Learning Scholarships when applications open.</a:t>
            </a:r>
          </a:p>
          <a:p>
            <a:endParaRPr lang="en-GB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FD5D9-6416-61FE-75A6-DB1FE01EAB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4357696"/>
          </a:xfrm>
        </p:spPr>
        <p:txBody>
          <a:bodyPr>
            <a:normAutofit fontScale="92500" lnSpcReduction="20000"/>
          </a:bodyPr>
          <a:lstStyle/>
          <a:p>
            <a:r>
              <a:rPr lang="en-GB" sz="2600" dirty="0"/>
              <a:t>Candidates must apply </a:t>
            </a:r>
            <a:r>
              <a:rPr lang="en-GB" sz="2600" b="1" dirty="0"/>
              <a:t>and </a:t>
            </a:r>
            <a:r>
              <a:rPr lang="en-GB" sz="2600" dirty="0"/>
              <a:t>secure admission to study an approved Master’s course at a participating UK university.</a:t>
            </a:r>
          </a:p>
          <a:p>
            <a:r>
              <a:rPr lang="en-GB" sz="2600" dirty="0"/>
              <a:t>Candidates must apply to the CSC </a:t>
            </a:r>
            <a:r>
              <a:rPr lang="en-GB" sz="2600" b="1" dirty="0"/>
              <a:t>and </a:t>
            </a:r>
            <a:r>
              <a:rPr lang="en-GB" sz="2600" dirty="0"/>
              <a:t>to their chosen university/</a:t>
            </a:r>
            <a:r>
              <a:rPr lang="en-GB" sz="2600" dirty="0" err="1"/>
              <a:t>ies</a:t>
            </a:r>
            <a:r>
              <a:rPr lang="en-GB" sz="2600" dirty="0"/>
              <a:t>.</a:t>
            </a:r>
          </a:p>
          <a:p>
            <a:r>
              <a:rPr lang="en-GB" sz="2600" dirty="0"/>
              <a:t>Depending on the application deadlines of their chosen UK university/</a:t>
            </a:r>
            <a:r>
              <a:rPr lang="en-GB" sz="2600" dirty="0" err="1"/>
              <a:t>ies</a:t>
            </a:r>
            <a:r>
              <a:rPr lang="en-GB" sz="2600" dirty="0"/>
              <a:t> and course(s), candidates may need to complete their university application(s) </a:t>
            </a:r>
            <a:r>
              <a:rPr lang="en-GB" sz="2600" b="1" dirty="0"/>
              <a:t>before or after they </a:t>
            </a:r>
            <a:r>
              <a:rPr lang="en-GB" sz="2600" dirty="0"/>
              <a:t>submit their Commonwealth Distance Learning Scholarship application.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E3FD0-96C3-A1C8-43A6-781780545E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Distance Learning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34A28F-C707-2681-69F7-1AB9491C40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565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77DE86-E2BE-9480-58F6-7318016CA1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Support doctoral students enrolled on a PhD programme in their home country to undertake one year of research at a UK institution that has the equipment or expertise they would not otherwise be able to access in their home country.</a:t>
            </a:r>
          </a:p>
          <a:p>
            <a:pPr marL="0" indent="0">
              <a:buNone/>
            </a:pPr>
            <a:r>
              <a:rPr lang="en-GB" sz="2000" dirty="0"/>
              <a:t>Split-site PhD Scholarships strengthen existing collaborations and partnerships between universities and research communities.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Application timeline: TBC, likely to be 2026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For more information visit cscuk.fcdo.gov.uk/scholarships/commonwealth-split-site-scholarships-for-low-and-middle-income-countries/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CA1BDA-A0DC-5322-B4D6-2306226E2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Split-site PhD Scholarships</a:t>
            </a:r>
          </a:p>
        </p:txBody>
      </p:sp>
      <p:pic>
        <p:nvPicPr>
          <p:cNvPr id="6" name="Picture 6" descr="Connecting with Commonwealth Alumni and partners in the Caribbean">
            <a:extLst>
              <a:ext uri="{FF2B5EF4-FFF2-40B4-BE49-F238E27FC236}">
                <a16:creationId xmlns:a16="http://schemas.microsoft.com/office/drawing/2014/main" id="{4659A8EB-4603-E336-D22E-A6BBEDC2F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r="9593" b="8"/>
          <a:stretch>
            <a:fillRect/>
          </a:stretch>
        </p:blipFill>
        <p:spPr bwMode="auto">
          <a:xfrm>
            <a:off x="6779887" y="592632"/>
            <a:ext cx="4829175" cy="390525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910708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0A165-C5F7-BCDF-B4E1-7F93B0938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DE528-9C1C-A6E2-F4B4-520F559C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D47D1-9553-E131-C8E0-4A386DA98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289"/>
            <a:ext cx="10515600" cy="454371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Applications will be considered on the following criteria:</a:t>
            </a:r>
          </a:p>
          <a:p>
            <a:r>
              <a:rPr lang="en-GB" dirty="0"/>
              <a:t>Candidate Merit (include academic experience)</a:t>
            </a:r>
            <a:endParaRPr lang="en-GB" dirty="0">
              <a:cs typeface="Arial"/>
            </a:endParaRPr>
          </a:p>
          <a:p>
            <a:r>
              <a:rPr lang="en-GB" dirty="0"/>
              <a:t>Quality of the ‘Plan of study’</a:t>
            </a:r>
          </a:p>
          <a:p>
            <a:r>
              <a:rPr lang="en-GB" dirty="0"/>
              <a:t>Impact potential of the candidate’s study to their home country’s development needs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Applicants must submit a </a:t>
            </a:r>
            <a:r>
              <a:rPr lang="en-GB" b="1" dirty="0"/>
              <a:t>complete application</a:t>
            </a:r>
            <a:r>
              <a:rPr lang="en-GB" dirty="0"/>
              <a:t>, including:</a:t>
            </a:r>
          </a:p>
          <a:p>
            <a:r>
              <a:rPr lang="en-GB" dirty="0"/>
              <a:t>Full transcripts of all higher education listed on their application</a:t>
            </a:r>
          </a:p>
          <a:p>
            <a:r>
              <a:rPr lang="en-GB" dirty="0"/>
              <a:t>At least two references</a:t>
            </a:r>
          </a:p>
          <a:p>
            <a:r>
              <a:rPr lang="en-GB" dirty="0"/>
              <a:t>Supporting statement (PhD applicants only)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You can download a copy of the selection criteria under the ‘Selection process’ information on the programme webpages.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9195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A1856-1A5A-F00D-6EB9-E7D4BABB6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/>
              <a:t>We continuously work to offer scholarship programmes that serve everyone, regardless of disadvantage or accessibility needs, and including those from historically marginalised groups. </a:t>
            </a:r>
          </a:p>
          <a:p>
            <a:r>
              <a:rPr lang="en-GB" sz="2400"/>
              <a:t>We are committed to a policy of </a:t>
            </a:r>
            <a:r>
              <a:rPr lang="en-GB" sz="2400" b="1"/>
              <a:t>equal opportunity </a:t>
            </a:r>
            <a:r>
              <a:rPr lang="en-GB" sz="2400"/>
              <a:t>and </a:t>
            </a:r>
            <a:r>
              <a:rPr lang="en-GB" sz="2400" b="1"/>
              <a:t>non-discrimination</a:t>
            </a:r>
            <a:r>
              <a:rPr lang="en-GB" sz="2400"/>
              <a:t>.</a:t>
            </a:r>
          </a:p>
          <a:p>
            <a:r>
              <a:rPr lang="en-GB" sz="2400"/>
              <a:t>The CSC </a:t>
            </a:r>
            <a:r>
              <a:rPr lang="en-GB" sz="2400" b="1"/>
              <a:t>respects applicant privacy </a:t>
            </a:r>
            <a:r>
              <a:rPr lang="en-GB" sz="2400"/>
              <a:t>and any information provided to the CSC will be treated in the strictest confidence. </a:t>
            </a:r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A35480-D8E9-4268-D3C4-A0A26782CB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Equal opportunity and access</a:t>
            </a:r>
            <a:endParaRPr lang="en-GB" dirty="0"/>
          </a:p>
        </p:txBody>
      </p:sp>
      <p:pic>
        <p:nvPicPr>
          <p:cNvPr id="5" name="Picture 4" descr="A group of people holding a poster&#10;&#10;Description automatically generated">
            <a:extLst>
              <a:ext uri="{FF2B5EF4-FFF2-40B4-BE49-F238E27FC236}">
                <a16:creationId xmlns:a16="http://schemas.microsoft.com/office/drawing/2014/main" id="{C7833A65-67F3-A5B3-DD2C-B0AEB77DA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875" y="939799"/>
            <a:ext cx="5161700" cy="384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62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D51D4-54B6-DCEC-ABEF-A0ED69053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57F4E-7AF0-4C91-9484-F772B5CFF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4987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Name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Year of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Scholarship/Fellowship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Commonwealth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[Split-site/Shared/Distance Learning]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Scholar/Fellow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from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[Country]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[Degree] [Subject]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[UK University]</a:t>
            </a:r>
          </a:p>
        </p:txBody>
      </p:sp>
    </p:spTree>
    <p:extLst>
      <p:ext uri="{BB962C8B-B14F-4D97-AF65-F5344CB8AC3E}">
        <p14:creationId xmlns:p14="http://schemas.microsoft.com/office/powerpoint/2010/main" val="3559145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806488-F717-164A-EE5F-1953505139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525348" cy="50622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Find out more</a:t>
            </a:r>
          </a:p>
          <a:p>
            <a:r>
              <a:rPr lang="en-GB" dirty="0"/>
              <a:t>Commonwealth Scholarships and Fellowships available</a:t>
            </a:r>
          </a:p>
          <a:p>
            <a:r>
              <a:rPr lang="en-GB" dirty="0"/>
              <a:t>CSC Development Themes</a:t>
            </a:r>
          </a:p>
          <a:p>
            <a:r>
              <a:rPr lang="en-GB" dirty="0"/>
              <a:t>National, NGO and charitable nominating agencies</a:t>
            </a:r>
            <a:endParaRPr lang="en-GB" dirty="0">
              <a:cs typeface="Arial"/>
            </a:endParaRPr>
          </a:p>
          <a:p>
            <a:r>
              <a:rPr lang="en-GB" dirty="0"/>
              <a:t>Commonwealth Alumni development impact stories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Preparing to apply</a:t>
            </a:r>
          </a:p>
          <a:p>
            <a:r>
              <a:rPr lang="en-GB" dirty="0"/>
              <a:t>Advice for applicants</a:t>
            </a:r>
          </a:p>
          <a:p>
            <a:r>
              <a:rPr lang="en-GB" dirty="0"/>
              <a:t>Frequently Asked Questions (FAQs)</a:t>
            </a:r>
          </a:p>
          <a:p>
            <a:r>
              <a:rPr lang="en-GB" dirty="0"/>
              <a:t>CSC Disability Support Statement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866B5-E809-A3F9-F0F8-5888446A3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9856804" cy="546100"/>
          </a:xfrm>
        </p:spPr>
        <p:txBody>
          <a:bodyPr/>
          <a:lstStyle/>
          <a:p>
            <a:r>
              <a:rPr lang="en-GB" dirty="0"/>
              <a:t>Key links</a:t>
            </a:r>
          </a:p>
        </p:txBody>
      </p:sp>
    </p:spTree>
    <p:extLst>
      <p:ext uri="{BB962C8B-B14F-4D97-AF65-F5344CB8AC3E}">
        <p14:creationId xmlns:p14="http://schemas.microsoft.com/office/powerpoint/2010/main" val="3686319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4FA99-7CD7-750F-E29C-BD1531E91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Commonwealth Scholarship/Fellowship</a:t>
            </a:r>
          </a:p>
        </p:txBody>
      </p:sp>
    </p:spTree>
    <p:extLst>
      <p:ext uri="{BB962C8B-B14F-4D97-AF65-F5344CB8AC3E}">
        <p14:creationId xmlns:p14="http://schemas.microsoft.com/office/powerpoint/2010/main" val="84489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ECE68D0-A40E-F574-9909-96A8DC97D9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780B8-4BF0-A2B9-E7FD-07CA806020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171EB-8AAF-1270-00AA-EEFFE69E1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066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12757D8-D117-95F9-ECD6-E47DC648C4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C3531-ECAF-FD83-C315-CB1170AD9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99B10-4C10-4D60-56E4-94DB07122C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878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E9F42-2BAD-6C3D-66EE-F1B676F73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F02E1-7FC9-7BD0-A674-E06293940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60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A82FA-DF89-9018-E4C1-D320D4495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to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1933252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46AD-3F0C-7463-1590-56F0A2D8D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03B6C-292A-6163-52D4-7946789DD3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Commonwealth Scholarship Commission (CSC) was founded in 1959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EC0EBC-7800-D0E0-4154-A8DD89C41A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The UK’s contribution to the Commonwealth Scholarship and Fellowship Plan (CSFP)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8D0AFE-F6A8-7E59-0DBC-99E76E8AB70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Commonwealth Scholarships are funded by the UK Foreign, Commonwealth and Development Office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C75C96-D6FC-65BC-C5B2-2F198D41B9A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The CSC offers 7 programmes of study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9AAE49-9471-606E-D646-9A0EC937A4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Over 31,000 individuals have been awarded a Commonwealth Scholarship or Fellowship</a:t>
            </a:r>
          </a:p>
        </p:txBody>
      </p:sp>
      <p:pic>
        <p:nvPicPr>
          <p:cNvPr id="1026" name="Picture 2" descr="No alternative text description for this image">
            <a:extLst>
              <a:ext uri="{FF2B5EF4-FFF2-40B4-BE49-F238E27FC236}">
                <a16:creationId xmlns:a16="http://schemas.microsoft.com/office/drawing/2014/main" id="{FB4DD282-C7BD-FF99-BFEF-9D0E1E0A9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691" y="1690688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544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A8C56-C613-68A5-EECA-2AFC9CF6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Commonwealth Scholarships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1EF20-1EBB-0536-D576-702321F0C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B7F"/>
                </a:solidFill>
                <a:cs typeface="Arial"/>
              </a:rPr>
              <a:t>Support the co-creation of research, innovation and solutions to advance sustainable development priorities</a:t>
            </a:r>
            <a:endParaRPr lang="en-GB" sz="11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D901A5-8247-0B74-BD7E-ADA60C17EE7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Work with nominating agencies to select candidates whose studies will address the skills, knowledge and sustainable development needs of their country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D6816E-304E-8395-EA0B-8A693974372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/>
              <a:t>Support candidates from underrepresented </a:t>
            </a:r>
            <a:r>
              <a:rPr lang="en-GB" dirty="0"/>
              <a:t>backgrounds to access lifechanging higher education opportunities</a:t>
            </a:r>
          </a:p>
        </p:txBody>
      </p:sp>
    </p:spTree>
    <p:extLst>
      <p:ext uri="{BB962C8B-B14F-4D97-AF65-F5344CB8AC3E}">
        <p14:creationId xmlns:p14="http://schemas.microsoft.com/office/powerpoint/2010/main" val="76887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360BED-15A3-662D-E090-DECB599F50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Commonwealth Scholarships and Fellowships foster a community of future leaders with the knowledge and expertise to drive sustainable development and address pressing global issues in their home countries and beyond.</a:t>
            </a:r>
          </a:p>
          <a:p>
            <a:pPr marL="0" indent="0">
              <a:buNone/>
            </a:pPr>
            <a:r>
              <a:rPr lang="en-GB" sz="1800" dirty="0"/>
              <a:t>Commonwealth Scholarships contribute to the United Nations Sustainable Development Goals and are awarded under 6 CSC Development themes.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734AA-6C86-8218-463D-E583A21E07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7641505" cy="546100"/>
          </a:xfrm>
        </p:spPr>
        <p:txBody>
          <a:bodyPr/>
          <a:lstStyle/>
          <a:p>
            <a:r>
              <a:rPr lang="en-GB" dirty="0"/>
              <a:t>Contributing to sustainable development</a:t>
            </a:r>
          </a:p>
        </p:txBody>
      </p:sp>
      <p:pic>
        <p:nvPicPr>
          <p:cNvPr id="5" name="Picture 9" descr="Icon&#10;&#10;Description automatically generated">
            <a:extLst>
              <a:ext uri="{FF2B5EF4-FFF2-40B4-BE49-F238E27FC236}">
                <a16:creationId xmlns:a16="http://schemas.microsoft.com/office/drawing/2014/main" id="{07475E02-4D8B-AFFD-D9D4-20E1FED30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217" y="2602827"/>
            <a:ext cx="530048" cy="590884"/>
          </a:xfrm>
          <a:prstGeom prst="rect">
            <a:avLst/>
          </a:prstGeom>
        </p:spPr>
      </p:pic>
      <p:pic>
        <p:nvPicPr>
          <p:cNvPr id="6" name="Picture 11" descr="Icon&#10;&#10;Description automatically generated">
            <a:extLst>
              <a:ext uri="{FF2B5EF4-FFF2-40B4-BE49-F238E27FC236}">
                <a16:creationId xmlns:a16="http://schemas.microsoft.com/office/drawing/2014/main" id="{71EA7A7F-5179-98D1-E4FD-40D8F5447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620" y="3962770"/>
            <a:ext cx="585493" cy="644359"/>
          </a:xfrm>
          <a:prstGeom prst="rect">
            <a:avLst/>
          </a:prstGeom>
        </p:spPr>
      </p:pic>
      <p:pic>
        <p:nvPicPr>
          <p:cNvPr id="7" name="Picture 12" descr="Icon&#10;&#10;Description automatically generated">
            <a:extLst>
              <a:ext uri="{FF2B5EF4-FFF2-40B4-BE49-F238E27FC236}">
                <a16:creationId xmlns:a16="http://schemas.microsoft.com/office/drawing/2014/main" id="{CDB588AA-D57E-E428-BC6D-FBFB84003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776" y="4728595"/>
            <a:ext cx="476169" cy="537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6F1B37-9F64-9114-855A-0E50604B9D32}"/>
              </a:ext>
            </a:extLst>
          </p:cNvPr>
          <p:cNvSpPr txBox="1"/>
          <p:nvPr/>
        </p:nvSpPr>
        <p:spPr>
          <a:xfrm>
            <a:off x="6972638" y="1402081"/>
            <a:ext cx="486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Science and technology for development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20FA3E-3AA1-9EF5-FEFA-7DD04CB3B3B3}"/>
              </a:ext>
            </a:extLst>
          </p:cNvPr>
          <p:cNvSpPr txBox="1"/>
          <p:nvPr/>
        </p:nvSpPr>
        <p:spPr>
          <a:xfrm>
            <a:off x="6942128" y="1976009"/>
            <a:ext cx="486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Improving population health, health systems and capacity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2F113-E15E-5862-2552-3BBF2FBE682C}"/>
              </a:ext>
            </a:extLst>
          </p:cNvPr>
          <p:cNvSpPr txBox="1"/>
          <p:nvPr/>
        </p:nvSpPr>
        <p:spPr>
          <a:xfrm>
            <a:off x="6944506" y="2622340"/>
            <a:ext cx="4866937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Promoting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innovation and entrepreneurship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465926-D9B6-513C-322B-DFE018066622}"/>
              </a:ext>
            </a:extLst>
          </p:cNvPr>
          <p:cNvSpPr txBox="1"/>
          <p:nvPr/>
        </p:nvSpPr>
        <p:spPr>
          <a:xfrm>
            <a:off x="6911084" y="3259342"/>
            <a:ext cx="4871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Strengthening global peace, security and governance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AF8CA5-3DF1-0CAB-0194-46EBBC70774E}"/>
              </a:ext>
            </a:extLst>
          </p:cNvPr>
          <p:cNvSpPr txBox="1"/>
          <p:nvPr/>
        </p:nvSpPr>
        <p:spPr>
          <a:xfrm>
            <a:off x="6964557" y="4094666"/>
            <a:ext cx="4818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ea typeface="+mn-lt"/>
                <a:cs typeface="Arial"/>
              </a:rPr>
              <a:t>Strengthening resilience and response to crises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6D16F1-6622-ECDD-CA41-78DB91F968D4}"/>
              </a:ext>
            </a:extLst>
          </p:cNvPr>
          <p:cNvSpPr txBox="1"/>
          <p:nvPr/>
        </p:nvSpPr>
        <p:spPr>
          <a:xfrm>
            <a:off x="6964557" y="4722575"/>
            <a:ext cx="4813464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Access, inclusion and opportunity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8" descr="Icon&#10;&#10;Description automatically generated">
            <a:extLst>
              <a:ext uri="{FF2B5EF4-FFF2-40B4-BE49-F238E27FC236}">
                <a16:creationId xmlns:a16="http://schemas.microsoft.com/office/drawing/2014/main" id="{DDCAAFE7-4D88-B021-1A21-E29F7D2E1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349" y="1918236"/>
            <a:ext cx="470569" cy="457201"/>
          </a:xfrm>
          <a:prstGeom prst="rect">
            <a:avLst/>
          </a:prstGeom>
        </p:spPr>
      </p:pic>
      <p:pic>
        <p:nvPicPr>
          <p:cNvPr id="15" name="Picture 6" descr="Icon&#10;&#10;Description automatically generated">
            <a:extLst>
              <a:ext uri="{FF2B5EF4-FFF2-40B4-BE49-F238E27FC236}">
                <a16:creationId xmlns:a16="http://schemas.microsoft.com/office/drawing/2014/main" id="{F3C0EF61-559B-59AE-2984-2446CCC6A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561" y="1261661"/>
            <a:ext cx="577517" cy="590885"/>
          </a:xfrm>
          <a:prstGeom prst="rect">
            <a:avLst/>
          </a:prstGeom>
        </p:spPr>
      </p:pic>
      <p:pic>
        <p:nvPicPr>
          <p:cNvPr id="17" name="Picture 10" descr="Icon&#10;&#10;Description automatically generated">
            <a:extLst>
              <a:ext uri="{FF2B5EF4-FFF2-40B4-BE49-F238E27FC236}">
                <a16:creationId xmlns:a16="http://schemas.microsoft.com/office/drawing/2014/main" id="{D0CA23D9-EC9A-7C8D-6195-A2448DCF0E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0561" y="3282796"/>
            <a:ext cx="577517" cy="590885"/>
          </a:xfrm>
          <a:prstGeom prst="rect">
            <a:avLst/>
          </a:prstGeom>
        </p:spPr>
      </p:pic>
      <p:pic>
        <p:nvPicPr>
          <p:cNvPr id="18" name="Picture 17" descr="Sustainable Development Goals icons">
            <a:extLst>
              <a:ext uri="{FF2B5EF4-FFF2-40B4-BE49-F238E27FC236}">
                <a16:creationId xmlns:a16="http://schemas.microsoft.com/office/drawing/2014/main" id="{0379DB0C-551B-5714-5875-1009238603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082" y="3863416"/>
            <a:ext cx="4488510" cy="273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57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7A96805C-4956-5846-00DB-3B3EBA8C60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r="8760"/>
          <a:stretch>
            <a:fillRect/>
          </a:stretch>
        </p:blipFill>
        <p:spPr>
          <a:xfrm>
            <a:off x="6817594" y="939799"/>
            <a:ext cx="4829175" cy="390525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86A2F-620A-C778-CA1B-94CAB79290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What do Commonwealth Scholarships offer?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398D8-2A03-1F45-60E6-B988773ADD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Fully funded study at a UK institution</a:t>
            </a:r>
          </a:p>
          <a:p>
            <a:r>
              <a:rPr lang="en-GB" sz="2400" dirty="0"/>
              <a:t>Visa and travel costs for awardees travelling to the UK</a:t>
            </a:r>
          </a:p>
          <a:p>
            <a:r>
              <a:rPr lang="en-GB" sz="2400" dirty="0"/>
              <a:t>Additional financial support, including family allowance and disability support</a:t>
            </a:r>
          </a:p>
          <a:p>
            <a:r>
              <a:rPr lang="en-GB" sz="2400" dirty="0"/>
              <a:t>Opportunities to meet scholars and alumni and build meaningful networks</a:t>
            </a:r>
          </a:p>
          <a:p>
            <a:r>
              <a:rPr lang="en-GB" sz="2400" dirty="0"/>
              <a:t>Access to further professional development training</a:t>
            </a:r>
          </a:p>
          <a:p>
            <a:r>
              <a:rPr lang="en-GB" sz="2400" dirty="0"/>
              <a:t>Engagement in a global alumni network</a:t>
            </a:r>
          </a:p>
        </p:txBody>
      </p:sp>
    </p:spTree>
    <p:extLst>
      <p:ext uri="{BB962C8B-B14F-4D97-AF65-F5344CB8AC3E}">
        <p14:creationId xmlns:p14="http://schemas.microsoft.com/office/powerpoint/2010/main" val="1950860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35EB-C33D-1AE7-FE16-135BD0DBF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Applying for a Commonwealth Scholarship</a:t>
            </a:r>
          </a:p>
        </p:txBody>
      </p:sp>
    </p:spTree>
    <p:extLst>
      <p:ext uri="{BB962C8B-B14F-4D97-AF65-F5344CB8AC3E}">
        <p14:creationId xmlns:p14="http://schemas.microsoft.com/office/powerpoint/2010/main" val="4276684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4C232F11-6D93-5D72-EC73-F154FA58AD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456" b="-3"/>
          <a:stretch>
            <a:fillRect/>
          </a:stretch>
        </p:blipFill>
        <p:spPr>
          <a:xfrm>
            <a:off x="6834433" y="592632"/>
            <a:ext cx="4774629" cy="3861140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F5509-FD43-8317-9A56-C036F347CA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rmAutofit/>
          </a:bodyPr>
          <a:lstStyle/>
          <a:p>
            <a:r>
              <a:rPr lang="en-GB" sz="3000" dirty="0"/>
              <a:t>Country eligibility: Zambia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90AA4D-79AB-7392-5C7E-433309E211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>
            <a:normAutofit/>
          </a:bodyPr>
          <a:lstStyle/>
          <a:p>
            <a:r>
              <a:rPr lang="en-GB" sz="2400" dirty="0"/>
              <a:t>Commonwealth Master’s Scholarship</a:t>
            </a:r>
          </a:p>
          <a:p>
            <a:r>
              <a:rPr lang="en-GB" sz="2400" dirty="0"/>
              <a:t>Commonwealth Shared Master’s Scholarship</a:t>
            </a:r>
          </a:p>
          <a:p>
            <a:r>
              <a:rPr lang="en-GB" sz="2400" dirty="0"/>
              <a:t>Commonwealth Distance Learning Master’s Scholarship</a:t>
            </a:r>
          </a:p>
          <a:p>
            <a:r>
              <a:rPr lang="en-GB" sz="2400" dirty="0"/>
              <a:t>Commonwealth PhD Scholarship</a:t>
            </a:r>
          </a:p>
          <a:p>
            <a:r>
              <a:rPr lang="en-GB" sz="2400" dirty="0"/>
              <a:t>Commonwealth Split-site PhD Scholarship</a:t>
            </a:r>
          </a:p>
          <a:p>
            <a:r>
              <a:rPr lang="en-GB" sz="2400" dirty="0"/>
              <a:t>Commonwealth Professional Fellowship</a:t>
            </a:r>
          </a:p>
          <a:p>
            <a:r>
              <a:rPr lang="en-GB" sz="2400" dirty="0"/>
              <a:t>Commonwealth Startup Fellowship</a:t>
            </a:r>
          </a:p>
        </p:txBody>
      </p:sp>
    </p:spTree>
    <p:extLst>
      <p:ext uri="{BB962C8B-B14F-4D97-AF65-F5344CB8AC3E}">
        <p14:creationId xmlns:p14="http://schemas.microsoft.com/office/powerpoint/2010/main" val="2114138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SC">
      <a:dk1>
        <a:sysClr val="windowText" lastClr="000000"/>
      </a:dk1>
      <a:lt1>
        <a:sysClr val="window" lastClr="FFFFFF"/>
      </a:lt1>
      <a:dk2>
        <a:srgbClr val="002B7F"/>
      </a:dk2>
      <a:lt2>
        <a:srgbClr val="FFFFFF"/>
      </a:lt2>
      <a:accent1>
        <a:srgbClr val="AEBADF"/>
      </a:accent1>
      <a:accent2>
        <a:srgbClr val="FFBB22"/>
      </a:accent2>
      <a:accent3>
        <a:srgbClr val="00756D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B2B79E2D62734091BC5F58288FD8BF" ma:contentTypeVersion="16" ma:contentTypeDescription="Create a new document." ma:contentTypeScope="" ma:versionID="7a2a548a7c952c5a412fa397001303f2">
  <xsd:schema xmlns:xsd="http://www.w3.org/2001/XMLSchema" xmlns:xs="http://www.w3.org/2001/XMLSchema" xmlns:p="http://schemas.microsoft.com/office/2006/metadata/properties" xmlns:ns2="9b7487c0-d7ff-4e0a-9ad4-fa6c1391a7d4" xmlns:ns3="6c6661e9-e19d-4d42-a8c7-e368fcc121b5" targetNamespace="http://schemas.microsoft.com/office/2006/metadata/properties" ma:root="true" ma:fieldsID="8d9190bed98be249c3b014d1cd1dd5c2" ns2:_="" ns3:_="">
    <xsd:import namespace="9b7487c0-d7ff-4e0a-9ad4-fa6c1391a7d4"/>
    <xsd:import namespace="6c6661e9-e19d-4d42-a8c7-e368fcc121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487c0-d7ff-4e0a-9ad4-fa6c1391a7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ea87636-9180-417c-a4ce-134daf2edb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661e9-e19d-4d42-a8c7-e368fcc121b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3caa1fa-4693-422d-9cc6-27e997cf8b54}" ma:internalName="TaxCatchAll" ma:showField="CatchAllData" ma:web="6c6661e9-e19d-4d42-a8c7-e368fcc121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7487c0-d7ff-4e0a-9ad4-fa6c1391a7d4">
      <Terms xmlns="http://schemas.microsoft.com/office/infopath/2007/PartnerControls"/>
    </lcf76f155ced4ddcb4097134ff3c332f>
    <TaxCatchAll xmlns="6c6661e9-e19d-4d42-a8c7-e368fcc121b5" xsi:nil="true"/>
  </documentManagement>
</p:properties>
</file>

<file path=customXml/itemProps1.xml><?xml version="1.0" encoding="utf-8"?>
<ds:datastoreItem xmlns:ds="http://schemas.openxmlformats.org/officeDocument/2006/customXml" ds:itemID="{26530F4C-BC56-4DA3-BDF4-13578D2470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7487c0-d7ff-4e0a-9ad4-fa6c1391a7d4"/>
    <ds:schemaRef ds:uri="6c6661e9-e19d-4d42-a8c7-e368fcc121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7268191-E48E-47C6-90BF-7DBEA58F7D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7A6303C-7BF9-4C83-9B11-95974999BE7C}">
  <ds:schemaRefs>
    <ds:schemaRef ds:uri="http://schemas.microsoft.com/office/2006/documentManagement/types"/>
    <ds:schemaRef ds:uri="http://purl.org/dc/elements/1.1/"/>
    <ds:schemaRef ds:uri="6c6661e9-e19d-4d42-a8c7-e368fcc121b5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infopath/2007/PartnerControls"/>
    <ds:schemaRef ds:uri="9b7487c0-d7ff-4e0a-9ad4-fa6c1391a7d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1543</Words>
  <Application>Microsoft Office PowerPoint</Application>
  <PresentationFormat>Widescreen</PresentationFormat>
  <Paragraphs>173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Aptos</vt:lpstr>
      <vt:lpstr>Arial</vt:lpstr>
      <vt:lpstr>Calibri</vt:lpstr>
      <vt:lpstr>Wingdings</vt:lpstr>
      <vt:lpstr>Office Theme</vt:lpstr>
      <vt:lpstr>PowerPoint Presentation</vt:lpstr>
      <vt:lpstr>About me</vt:lpstr>
      <vt:lpstr>Introduction to Commonwealth Scholarships</vt:lpstr>
      <vt:lpstr>Background</vt:lpstr>
      <vt:lpstr>About Commonwealth Scholarships</vt:lpstr>
      <vt:lpstr>PowerPoint Presentation</vt:lpstr>
      <vt:lpstr>PowerPoint Presentation</vt:lpstr>
      <vt:lpstr>Applying for a Commonwealth Scholarship</vt:lpstr>
      <vt:lpstr>PowerPoint Presentation</vt:lpstr>
      <vt:lpstr>PowerPoint Presentation</vt:lpstr>
      <vt:lpstr>PowerPoint Presentation</vt:lpstr>
      <vt:lpstr>CSC Nominators</vt:lpstr>
      <vt:lpstr>Nominators for Zambia</vt:lpstr>
      <vt:lpstr>Nominators for Zambia</vt:lpstr>
      <vt:lpstr>PowerPoint Presentation</vt:lpstr>
      <vt:lpstr>PowerPoint Presentation</vt:lpstr>
      <vt:lpstr>PowerPoint Presentation</vt:lpstr>
      <vt:lpstr>Selection criteria</vt:lpstr>
      <vt:lpstr>PowerPoint Presentation</vt:lpstr>
      <vt:lpstr>PowerPoint Presentation</vt:lpstr>
      <vt:lpstr>My Commonwealth Scholarship/Fellowship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Susie Burpee</dc:creator>
  <cp:lastModifiedBy>Kirsty Scott</cp:lastModifiedBy>
  <cp:revision>20</cp:revision>
  <dcterms:created xsi:type="dcterms:W3CDTF">2023-12-11T12:08:01Z</dcterms:created>
  <dcterms:modified xsi:type="dcterms:W3CDTF">2025-09-02T16:34:37Z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0x01010000B2B79E2D62734091BC5F58288FD8BF</vt:lpwstr>
  </property>
  <property fmtid="{D5CDD505-2E9C-101B-9397-08002B2CF9AE}" pid="3" name="Order">
    <vt:r8>3458800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